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9"/>
  </p:notesMasterIdLst>
  <p:sldIdLst>
    <p:sldId id="256" r:id="rId2"/>
    <p:sldId id="269" r:id="rId3"/>
    <p:sldId id="270" r:id="rId4"/>
    <p:sldId id="257" r:id="rId5"/>
    <p:sldId id="264" r:id="rId6"/>
    <p:sldId id="265" r:id="rId7"/>
    <p:sldId id="266" r:id="rId8"/>
    <p:sldId id="267" r:id="rId9"/>
    <p:sldId id="289" r:id="rId10"/>
    <p:sldId id="278" r:id="rId11"/>
    <p:sldId id="286" r:id="rId12"/>
    <p:sldId id="279" r:id="rId13"/>
    <p:sldId id="280" r:id="rId14"/>
    <p:sldId id="282" r:id="rId15"/>
    <p:sldId id="287" r:id="rId16"/>
    <p:sldId id="288" r:id="rId17"/>
    <p:sldId id="290" r:id="rId18"/>
    <p:sldId id="281" r:id="rId19"/>
    <p:sldId id="285" r:id="rId20"/>
    <p:sldId id="284" r:id="rId21"/>
    <p:sldId id="291" r:id="rId22"/>
    <p:sldId id="292" r:id="rId23"/>
    <p:sldId id="283" r:id="rId24"/>
    <p:sldId id="271" r:id="rId25"/>
    <p:sldId id="262" r:id="rId26"/>
    <p:sldId id="260" r:id="rId27"/>
    <p:sldId id="272" r:id="rId28"/>
    <p:sldId id="275" r:id="rId29"/>
    <p:sldId id="277" r:id="rId30"/>
    <p:sldId id="276" r:id="rId31"/>
    <p:sldId id="274" r:id="rId32"/>
    <p:sldId id="273" r:id="rId33"/>
    <p:sldId id="263" r:id="rId34"/>
    <p:sldId id="258" r:id="rId35"/>
    <p:sldId id="261" r:id="rId36"/>
    <p:sldId id="259" r:id="rId37"/>
    <p:sldId id="268"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101"/>
    <a:srgbClr val="060606"/>
    <a:srgbClr val="261300"/>
    <a:srgbClr val="7B7B7B"/>
    <a:srgbClr val="0C1622"/>
    <a:srgbClr val="FF3901"/>
    <a:srgbClr val="857F71"/>
    <a:srgbClr val="473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5" d="100"/>
          <a:sy n="65" d="100"/>
        </p:scale>
        <p:origin x="21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png>
</file>

<file path=ppt/media/image10.png>
</file>

<file path=ppt/media/image11.png>
</file>

<file path=ppt/media/image12.jpeg>
</file>

<file path=ppt/media/image13.jpeg>
</file>

<file path=ppt/media/image14.jpeg>
</file>

<file path=ppt/media/image15.png>
</file>

<file path=ppt/media/image16.jpg>
</file>

<file path=ppt/media/image17.jpg>
</file>

<file path=ppt/media/image18.png>
</file>

<file path=ppt/media/image19.png>
</file>

<file path=ppt/media/image2.png>
</file>

<file path=ppt/media/image20.png>
</file>

<file path=ppt/media/image21.jpeg>
</file>

<file path=ppt/media/image22.png>
</file>

<file path=ppt/media/image23.svg>
</file>

<file path=ppt/media/image24.png>
</file>

<file path=ppt/media/image25.svg>
</file>

<file path=ppt/media/image26.jpeg>
</file>

<file path=ppt/media/image3.svg>
</file>

<file path=ppt/media/image4.png>
</file>

<file path=ppt/media/image5.sv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710852-5A47-4F41-AFEE-1DA4E4E4829F}" type="datetimeFigureOut">
              <a:rPr lang="en-US" smtClean="0"/>
              <a:t>5/18/2024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53E233-3482-49DF-AB7A-53A1C1F60C46}" type="slidenum">
              <a:rPr lang="en-US" smtClean="0"/>
              <a:t>‹#›</a:t>
            </a:fld>
            <a:endParaRPr lang="en-US"/>
          </a:p>
        </p:txBody>
      </p:sp>
    </p:spTree>
    <p:extLst>
      <p:ext uri="{BB962C8B-B14F-4D97-AF65-F5344CB8AC3E}">
        <p14:creationId xmlns:p14="http://schemas.microsoft.com/office/powerpoint/2010/main" val="3499581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53E233-3482-49DF-AB7A-53A1C1F60C46}" type="slidenum">
              <a:rPr lang="en-US" smtClean="0"/>
              <a:t>36</a:t>
            </a:fld>
            <a:endParaRPr lang="en-US"/>
          </a:p>
        </p:txBody>
      </p:sp>
    </p:spTree>
    <p:extLst>
      <p:ext uri="{BB962C8B-B14F-4D97-AF65-F5344CB8AC3E}">
        <p14:creationId xmlns:p14="http://schemas.microsoft.com/office/powerpoint/2010/main" val="36967023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D93C7-EFAD-9A1D-8653-663BB4604DBB}"/>
              </a:ext>
            </a:extLst>
          </p:cNvPr>
          <p:cNvSpPr>
            <a:spLocks noGrp="1"/>
          </p:cNvSpPr>
          <p:nvPr>
            <p:ph type="ctrTitle"/>
          </p:nvPr>
        </p:nvSpPr>
        <p:spPr>
          <a:xfrm>
            <a:off x="1524000" y="1920705"/>
            <a:ext cx="9144000" cy="2387600"/>
          </a:xfrm>
        </p:spPr>
        <p:txBody>
          <a:bodyPr anchor="ctr"/>
          <a:lstStyle>
            <a:lvl1pPr algn="l">
              <a:defRPr sz="6000">
                <a:solidFill>
                  <a:schemeClr val="accent2"/>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1103CAF-7CCA-73A3-01E8-B66D20528DD8}"/>
              </a:ext>
            </a:extLst>
          </p:cNvPr>
          <p:cNvSpPr>
            <a:spLocks noGrp="1"/>
          </p:cNvSpPr>
          <p:nvPr>
            <p:ph type="subTitle" idx="1"/>
          </p:nvPr>
        </p:nvSpPr>
        <p:spPr>
          <a:xfrm>
            <a:off x="1524000" y="4459458"/>
            <a:ext cx="9144000" cy="798342"/>
          </a:xfrm>
        </p:spPr>
        <p:txBody>
          <a:bodyPr anchor="ctr"/>
          <a:lstStyle>
            <a:lvl1pPr marL="0" indent="0" algn="l">
              <a:buNone/>
              <a:defRPr sz="24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6" name="Slide Number Placeholder 5">
            <a:extLst>
              <a:ext uri="{FF2B5EF4-FFF2-40B4-BE49-F238E27FC236}">
                <a16:creationId xmlns:a16="http://schemas.microsoft.com/office/drawing/2014/main" id="{E7BE6DFE-D4D1-4858-6E72-BBBC09962603}"/>
              </a:ext>
            </a:extLst>
          </p:cNvPr>
          <p:cNvSpPr>
            <a:spLocks noGrp="1"/>
          </p:cNvSpPr>
          <p:nvPr>
            <p:ph type="sldNum" sz="quarter" idx="12"/>
          </p:nvPr>
        </p:nvSpPr>
        <p:spPr/>
        <p:txBody>
          <a:bodyPr/>
          <a:lstStyle/>
          <a:p>
            <a:fld id="{E074F235-1F3E-4291-94A6-E12DE25496BD}" type="slidenum">
              <a:rPr lang="en-US" smtClean="0"/>
              <a:t>‹#›</a:t>
            </a:fld>
            <a:endParaRPr lang="en-US"/>
          </a:p>
        </p:txBody>
      </p:sp>
    </p:spTree>
    <p:extLst>
      <p:ext uri="{BB962C8B-B14F-4D97-AF65-F5344CB8AC3E}">
        <p14:creationId xmlns:p14="http://schemas.microsoft.com/office/powerpoint/2010/main" val="12336228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6F927-BD08-CFB1-A6F2-EDCCA01173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1B616DC-EF76-4306-4EA9-7186E08344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C917AF6-F704-9DCC-A773-6C81A6F67A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9E914-3020-5894-5EE8-FA7927CF0230}"/>
              </a:ext>
            </a:extLst>
          </p:cNvPr>
          <p:cNvSpPr>
            <a:spLocks noGrp="1"/>
          </p:cNvSpPr>
          <p:nvPr>
            <p:ph type="dt" sz="half" idx="10"/>
          </p:nvPr>
        </p:nvSpPr>
        <p:spPr/>
        <p:txBody>
          <a:bodyPr/>
          <a:lstStyle/>
          <a:p>
            <a:fld id="{A51612AF-523B-4B8F-BDDF-797179945871}" type="datetimeFigureOut">
              <a:rPr lang="en-US" smtClean="0"/>
              <a:t>5/18/2024</a:t>
            </a:fld>
            <a:endParaRPr lang="en-US"/>
          </a:p>
        </p:txBody>
      </p:sp>
      <p:sp>
        <p:nvSpPr>
          <p:cNvPr id="6" name="Footer Placeholder 5">
            <a:extLst>
              <a:ext uri="{FF2B5EF4-FFF2-40B4-BE49-F238E27FC236}">
                <a16:creationId xmlns:a16="http://schemas.microsoft.com/office/drawing/2014/main" id="{49B5EE06-5DA0-A907-3B15-B7ECE98E1BE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0F3F0F-BD2F-7895-BBB5-CC6D290FAB1F}"/>
              </a:ext>
            </a:extLst>
          </p:cNvPr>
          <p:cNvSpPr>
            <a:spLocks noGrp="1"/>
          </p:cNvSpPr>
          <p:nvPr>
            <p:ph type="sldNum" sz="quarter" idx="12"/>
          </p:nvPr>
        </p:nvSpPr>
        <p:spPr/>
        <p:txBody>
          <a:bodyPr/>
          <a:lstStyle/>
          <a:p>
            <a:fld id="{E074F235-1F3E-4291-94A6-E12DE25496BD}" type="slidenum">
              <a:rPr lang="en-US" smtClean="0"/>
              <a:t>‹#›</a:t>
            </a:fld>
            <a:endParaRPr lang="en-US"/>
          </a:p>
        </p:txBody>
      </p:sp>
    </p:spTree>
    <p:extLst>
      <p:ext uri="{BB962C8B-B14F-4D97-AF65-F5344CB8AC3E}">
        <p14:creationId xmlns:p14="http://schemas.microsoft.com/office/powerpoint/2010/main" val="33875990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0A3ED-5266-D6B9-1A04-E1183EEF84B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2788770-31F2-6A9A-4FA5-062932ACC8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EA8E22-587C-3147-D4FA-C58954112188}"/>
              </a:ext>
            </a:extLst>
          </p:cNvPr>
          <p:cNvSpPr>
            <a:spLocks noGrp="1"/>
          </p:cNvSpPr>
          <p:nvPr>
            <p:ph type="dt" sz="half" idx="10"/>
          </p:nvPr>
        </p:nvSpPr>
        <p:spPr/>
        <p:txBody>
          <a:bodyPr/>
          <a:lstStyle/>
          <a:p>
            <a:fld id="{A51612AF-523B-4B8F-BDDF-797179945871}" type="datetimeFigureOut">
              <a:rPr lang="en-US" smtClean="0"/>
              <a:t>5/18/2024</a:t>
            </a:fld>
            <a:endParaRPr lang="en-US"/>
          </a:p>
        </p:txBody>
      </p:sp>
      <p:sp>
        <p:nvSpPr>
          <p:cNvPr id="5" name="Footer Placeholder 4">
            <a:extLst>
              <a:ext uri="{FF2B5EF4-FFF2-40B4-BE49-F238E27FC236}">
                <a16:creationId xmlns:a16="http://schemas.microsoft.com/office/drawing/2014/main" id="{A9D30E0A-625F-E80D-7BA3-BAAA65BACE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5F121B-A1D1-EA01-D7D6-3E6622BC238D}"/>
              </a:ext>
            </a:extLst>
          </p:cNvPr>
          <p:cNvSpPr>
            <a:spLocks noGrp="1"/>
          </p:cNvSpPr>
          <p:nvPr>
            <p:ph type="sldNum" sz="quarter" idx="12"/>
          </p:nvPr>
        </p:nvSpPr>
        <p:spPr/>
        <p:txBody>
          <a:bodyPr/>
          <a:lstStyle/>
          <a:p>
            <a:fld id="{E074F235-1F3E-4291-94A6-E12DE25496BD}" type="slidenum">
              <a:rPr lang="en-US" smtClean="0"/>
              <a:t>‹#›</a:t>
            </a:fld>
            <a:endParaRPr lang="en-US"/>
          </a:p>
        </p:txBody>
      </p:sp>
    </p:spTree>
    <p:extLst>
      <p:ext uri="{BB962C8B-B14F-4D97-AF65-F5344CB8AC3E}">
        <p14:creationId xmlns:p14="http://schemas.microsoft.com/office/powerpoint/2010/main" val="39231736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46CAA4-5FBC-7286-827B-DF8358BC2FA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62EA113-17B2-90CE-E15E-E39E13EDA9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6691CF-E5B7-6472-C9A0-FCC5138318D6}"/>
              </a:ext>
            </a:extLst>
          </p:cNvPr>
          <p:cNvSpPr>
            <a:spLocks noGrp="1"/>
          </p:cNvSpPr>
          <p:nvPr>
            <p:ph type="dt" sz="half" idx="10"/>
          </p:nvPr>
        </p:nvSpPr>
        <p:spPr/>
        <p:txBody>
          <a:bodyPr/>
          <a:lstStyle/>
          <a:p>
            <a:fld id="{A51612AF-523B-4B8F-BDDF-797179945871}" type="datetimeFigureOut">
              <a:rPr lang="en-US" smtClean="0"/>
              <a:t>5/18/2024</a:t>
            </a:fld>
            <a:endParaRPr lang="en-US"/>
          </a:p>
        </p:txBody>
      </p:sp>
      <p:sp>
        <p:nvSpPr>
          <p:cNvPr id="5" name="Footer Placeholder 4">
            <a:extLst>
              <a:ext uri="{FF2B5EF4-FFF2-40B4-BE49-F238E27FC236}">
                <a16:creationId xmlns:a16="http://schemas.microsoft.com/office/drawing/2014/main" id="{59CEF594-5638-DA51-D52D-0E5B685E30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F99BBD-404A-4FFB-A40F-CC499528A176}"/>
              </a:ext>
            </a:extLst>
          </p:cNvPr>
          <p:cNvSpPr>
            <a:spLocks noGrp="1"/>
          </p:cNvSpPr>
          <p:nvPr>
            <p:ph type="sldNum" sz="quarter" idx="12"/>
          </p:nvPr>
        </p:nvSpPr>
        <p:spPr/>
        <p:txBody>
          <a:bodyPr/>
          <a:lstStyle/>
          <a:p>
            <a:fld id="{E074F235-1F3E-4291-94A6-E12DE25496BD}" type="slidenum">
              <a:rPr lang="en-US" smtClean="0"/>
              <a:t>‹#›</a:t>
            </a:fld>
            <a:endParaRPr lang="en-US"/>
          </a:p>
        </p:txBody>
      </p:sp>
    </p:spTree>
    <p:extLst>
      <p:ext uri="{BB962C8B-B14F-4D97-AF65-F5344CB8AC3E}">
        <p14:creationId xmlns:p14="http://schemas.microsoft.com/office/powerpoint/2010/main" val="2792768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E36C8-0044-5181-9A6E-30C7665F6F9D}"/>
              </a:ext>
            </a:extLst>
          </p:cNvPr>
          <p:cNvSpPr>
            <a:spLocks noGrp="1"/>
          </p:cNvSpPr>
          <p:nvPr>
            <p:ph type="title"/>
          </p:nvPr>
        </p:nvSpPr>
        <p:spPr/>
        <p:txBody>
          <a:bodyPr/>
          <a:lstStyle>
            <a:lvl1pPr>
              <a:defRPr>
                <a:solidFill>
                  <a:schemeClr val="accent2"/>
                </a:solidFil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D6AFFE6-7F8C-F7B7-74F5-74E5BCC261BF}"/>
              </a:ext>
            </a:extLst>
          </p:cNvPr>
          <p:cNvSpPr>
            <a:spLocks noGrp="1"/>
          </p:cNvSpPr>
          <p:nvPr>
            <p:ph idx="1"/>
          </p:nvPr>
        </p:nvSpPr>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DFC1504-D0EB-E762-A141-B9BE0F3E3856}"/>
              </a:ext>
            </a:extLst>
          </p:cNvPr>
          <p:cNvSpPr>
            <a:spLocks noGrp="1"/>
          </p:cNvSpPr>
          <p:nvPr>
            <p:ph type="dt" sz="half" idx="10"/>
          </p:nvPr>
        </p:nvSpPr>
        <p:spPr/>
        <p:txBody>
          <a:bodyPr/>
          <a:lstStyle/>
          <a:p>
            <a:fld id="{A51612AF-523B-4B8F-BDDF-797179945871}" type="datetimeFigureOut">
              <a:rPr lang="en-US" smtClean="0"/>
              <a:t>5/18/2024</a:t>
            </a:fld>
            <a:endParaRPr lang="en-US"/>
          </a:p>
        </p:txBody>
      </p:sp>
      <p:sp>
        <p:nvSpPr>
          <p:cNvPr id="5" name="Footer Placeholder 4">
            <a:extLst>
              <a:ext uri="{FF2B5EF4-FFF2-40B4-BE49-F238E27FC236}">
                <a16:creationId xmlns:a16="http://schemas.microsoft.com/office/drawing/2014/main" id="{B944F8B2-2421-1B2F-CA98-2AB0CA6190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80BBD8-8E23-3E98-7458-A24591E8BF5A}"/>
              </a:ext>
            </a:extLst>
          </p:cNvPr>
          <p:cNvSpPr>
            <a:spLocks noGrp="1"/>
          </p:cNvSpPr>
          <p:nvPr>
            <p:ph type="sldNum" sz="quarter" idx="12"/>
          </p:nvPr>
        </p:nvSpPr>
        <p:spPr/>
        <p:txBody>
          <a:bodyPr/>
          <a:lstStyle/>
          <a:p>
            <a:fld id="{E074F235-1F3E-4291-94A6-E12DE25496BD}" type="slidenum">
              <a:rPr lang="en-US" smtClean="0"/>
              <a:t>‹#›</a:t>
            </a:fld>
            <a:endParaRPr lang="en-US"/>
          </a:p>
        </p:txBody>
      </p:sp>
    </p:spTree>
    <p:extLst>
      <p:ext uri="{BB962C8B-B14F-4D97-AF65-F5344CB8AC3E}">
        <p14:creationId xmlns:p14="http://schemas.microsoft.com/office/powerpoint/2010/main" val="3998845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F5BDF-933F-51E4-675F-E92338EFBC19}"/>
              </a:ext>
            </a:extLst>
          </p:cNvPr>
          <p:cNvSpPr>
            <a:spLocks noGrp="1"/>
          </p:cNvSpPr>
          <p:nvPr>
            <p:ph type="title"/>
          </p:nvPr>
        </p:nvSpPr>
        <p:spPr>
          <a:xfrm>
            <a:off x="831850" y="1709738"/>
            <a:ext cx="10515600" cy="2852737"/>
          </a:xfrm>
        </p:spPr>
        <p:txBody>
          <a:bodyPr anchor="ctr"/>
          <a:lstStyle>
            <a:lvl1pPr>
              <a:defRPr sz="6000">
                <a:solidFill>
                  <a:schemeClr val="accent2"/>
                </a:solidFill>
              </a:defRPr>
            </a:lvl1pPr>
          </a:lstStyle>
          <a:p>
            <a:r>
              <a:rPr lang="en-US"/>
              <a:t>Click to edit Master title style</a:t>
            </a:r>
          </a:p>
        </p:txBody>
      </p:sp>
      <p:sp>
        <p:nvSpPr>
          <p:cNvPr id="3" name="Text Placeholder 2">
            <a:extLst>
              <a:ext uri="{FF2B5EF4-FFF2-40B4-BE49-F238E27FC236}">
                <a16:creationId xmlns:a16="http://schemas.microsoft.com/office/drawing/2014/main" id="{A98F61BE-8173-9E8C-B1FA-54B57D469344}"/>
              </a:ext>
            </a:extLst>
          </p:cNvPr>
          <p:cNvSpPr>
            <a:spLocks noGrp="1"/>
          </p:cNvSpPr>
          <p:nvPr>
            <p:ph type="body" idx="1"/>
          </p:nvPr>
        </p:nvSpPr>
        <p:spPr>
          <a:xfrm>
            <a:off x="831850" y="4589463"/>
            <a:ext cx="10515600" cy="1500187"/>
          </a:xfrm>
        </p:spPr>
        <p:txBody>
          <a:bodyPr anchor="ctr"/>
          <a:lstStyle>
            <a:lvl1pPr marL="0" indent="0">
              <a:buNone/>
              <a:defRPr sz="2400">
                <a:solidFill>
                  <a:schemeClr val="bg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6" name="Slide Number Placeholder 5">
            <a:extLst>
              <a:ext uri="{FF2B5EF4-FFF2-40B4-BE49-F238E27FC236}">
                <a16:creationId xmlns:a16="http://schemas.microsoft.com/office/drawing/2014/main" id="{976A3809-C7F4-0506-9E34-71F64D684460}"/>
              </a:ext>
            </a:extLst>
          </p:cNvPr>
          <p:cNvSpPr>
            <a:spLocks noGrp="1"/>
          </p:cNvSpPr>
          <p:nvPr>
            <p:ph type="sldNum" sz="quarter" idx="12"/>
          </p:nvPr>
        </p:nvSpPr>
        <p:spPr/>
        <p:txBody>
          <a:bodyPr/>
          <a:lstStyle/>
          <a:p>
            <a:fld id="{E074F235-1F3E-4291-94A6-E12DE25496BD}" type="slidenum">
              <a:rPr lang="en-US" smtClean="0"/>
              <a:t>‹#›</a:t>
            </a:fld>
            <a:endParaRPr lang="en-US"/>
          </a:p>
        </p:txBody>
      </p:sp>
    </p:spTree>
    <p:extLst>
      <p:ext uri="{BB962C8B-B14F-4D97-AF65-F5344CB8AC3E}">
        <p14:creationId xmlns:p14="http://schemas.microsoft.com/office/powerpoint/2010/main" val="23734508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E0DAA-C38F-05A9-33FD-2C2F836FD351}"/>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F66D05D-16F0-5C16-104B-CBF9B916941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082F971-762D-B469-3023-5CA7E181748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a:extLst>
              <a:ext uri="{FF2B5EF4-FFF2-40B4-BE49-F238E27FC236}">
                <a16:creationId xmlns:a16="http://schemas.microsoft.com/office/drawing/2014/main" id="{FD763B9E-0CEF-76DB-7729-4C89C527CE72}"/>
              </a:ext>
            </a:extLst>
          </p:cNvPr>
          <p:cNvSpPr>
            <a:spLocks noGrp="1"/>
          </p:cNvSpPr>
          <p:nvPr>
            <p:ph type="sldNum" sz="quarter" idx="12"/>
          </p:nvPr>
        </p:nvSpPr>
        <p:spPr/>
        <p:txBody>
          <a:bodyPr/>
          <a:lstStyle/>
          <a:p>
            <a:fld id="{E074F235-1F3E-4291-94A6-E12DE25496BD}" type="slidenum">
              <a:rPr lang="en-US" smtClean="0"/>
              <a:t>‹#›</a:t>
            </a:fld>
            <a:endParaRPr lang="en-US"/>
          </a:p>
        </p:txBody>
      </p:sp>
    </p:spTree>
    <p:extLst>
      <p:ext uri="{BB962C8B-B14F-4D97-AF65-F5344CB8AC3E}">
        <p14:creationId xmlns:p14="http://schemas.microsoft.com/office/powerpoint/2010/main" val="703128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CBAD1-5E12-33D4-9C3D-6B9F026B13A6}"/>
              </a:ext>
            </a:extLst>
          </p:cNvPr>
          <p:cNvSpPr>
            <a:spLocks noGrp="1"/>
          </p:cNvSpPr>
          <p:nvPr>
            <p:ph type="title"/>
          </p:nvPr>
        </p:nvSpPr>
        <p:spPr>
          <a:xfrm>
            <a:off x="839788" y="365125"/>
            <a:ext cx="10515600" cy="1325563"/>
          </a:xfrm>
        </p:spPr>
        <p:txBody>
          <a:bodyPr/>
          <a:lstStyle>
            <a:lvl1pPr>
              <a:defRPr>
                <a:solidFill>
                  <a:schemeClr val="accent2"/>
                </a:solidFill>
              </a:defRPr>
            </a:lvl1pPr>
          </a:lstStyle>
          <a:p>
            <a:r>
              <a:rPr lang="en-US"/>
              <a:t>Click to edit Master title style</a:t>
            </a:r>
          </a:p>
        </p:txBody>
      </p:sp>
      <p:sp>
        <p:nvSpPr>
          <p:cNvPr id="3" name="Text Placeholder 2">
            <a:extLst>
              <a:ext uri="{FF2B5EF4-FFF2-40B4-BE49-F238E27FC236}">
                <a16:creationId xmlns:a16="http://schemas.microsoft.com/office/drawing/2014/main" id="{70910F5C-DFC2-656C-0A4F-7FA1B11007CB}"/>
              </a:ext>
            </a:extLst>
          </p:cNvPr>
          <p:cNvSpPr>
            <a:spLocks noGrp="1"/>
          </p:cNvSpPr>
          <p:nvPr>
            <p:ph type="body" idx="1"/>
          </p:nvPr>
        </p:nvSpPr>
        <p:spPr>
          <a:xfrm>
            <a:off x="839788" y="1681163"/>
            <a:ext cx="5157787"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0453F0-EC09-4BE4-123B-3033AFE7CC39}"/>
              </a:ext>
            </a:extLst>
          </p:cNvPr>
          <p:cNvSpPr>
            <a:spLocks noGrp="1"/>
          </p:cNvSpPr>
          <p:nvPr>
            <p:ph sz="half" idx="2"/>
          </p:nvPr>
        </p:nvSpPr>
        <p:spPr>
          <a:xfrm>
            <a:off x="839788" y="2505075"/>
            <a:ext cx="5157787" cy="3684588"/>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F94A16-3481-4576-794D-B65CE767E40F}"/>
              </a:ext>
            </a:extLst>
          </p:cNvPr>
          <p:cNvSpPr>
            <a:spLocks noGrp="1"/>
          </p:cNvSpPr>
          <p:nvPr>
            <p:ph type="body" sz="quarter" idx="3"/>
          </p:nvPr>
        </p:nvSpPr>
        <p:spPr>
          <a:xfrm>
            <a:off x="6172200" y="1681163"/>
            <a:ext cx="5183188" cy="823912"/>
          </a:xfrm>
        </p:spPr>
        <p:txBody>
          <a:bodyPr anchor="b"/>
          <a:lstStyle>
            <a:lvl1pPr marL="0" indent="0">
              <a:buNone/>
              <a:defRPr sz="2400" b="1">
                <a:solidFill>
                  <a:schemeClr val="accent5"/>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6C83CF-C052-AF4F-3F88-61BCDC963D43}"/>
              </a:ext>
            </a:extLst>
          </p:cNvPr>
          <p:cNvSpPr>
            <a:spLocks noGrp="1"/>
          </p:cNvSpPr>
          <p:nvPr>
            <p:ph sz="quarter" idx="4"/>
          </p:nvPr>
        </p:nvSpPr>
        <p:spPr>
          <a:xfrm>
            <a:off x="6172200" y="2505075"/>
            <a:ext cx="5183188" cy="3684588"/>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8">
            <a:extLst>
              <a:ext uri="{FF2B5EF4-FFF2-40B4-BE49-F238E27FC236}">
                <a16:creationId xmlns:a16="http://schemas.microsoft.com/office/drawing/2014/main" id="{5868E6CF-55DC-39AA-17BE-9AFD903D13F5}"/>
              </a:ext>
            </a:extLst>
          </p:cNvPr>
          <p:cNvSpPr>
            <a:spLocks noGrp="1"/>
          </p:cNvSpPr>
          <p:nvPr>
            <p:ph type="sldNum" sz="quarter" idx="12"/>
          </p:nvPr>
        </p:nvSpPr>
        <p:spPr/>
        <p:txBody>
          <a:bodyPr/>
          <a:lstStyle/>
          <a:p>
            <a:fld id="{E074F235-1F3E-4291-94A6-E12DE25496BD}" type="slidenum">
              <a:rPr lang="en-US" smtClean="0"/>
              <a:t>‹#›</a:t>
            </a:fld>
            <a:endParaRPr lang="en-US"/>
          </a:p>
        </p:txBody>
      </p:sp>
    </p:spTree>
    <p:extLst>
      <p:ext uri="{BB962C8B-B14F-4D97-AF65-F5344CB8AC3E}">
        <p14:creationId xmlns:p14="http://schemas.microsoft.com/office/powerpoint/2010/main" val="23275137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3605A-7384-0E66-A3B2-F883F84EA1C4}"/>
              </a:ext>
            </a:extLst>
          </p:cNvPr>
          <p:cNvSpPr>
            <a:spLocks noGrp="1"/>
          </p:cNvSpPr>
          <p:nvPr>
            <p:ph type="title"/>
          </p:nvPr>
        </p:nvSpPr>
        <p:spPr/>
        <p:txBody>
          <a:bodyPr/>
          <a:lstStyle>
            <a:lvl1pPr>
              <a:defRPr>
                <a:solidFill>
                  <a:schemeClr val="accent2"/>
                </a:solidFill>
              </a:defRPr>
            </a:lvl1pPr>
          </a:lstStyle>
          <a:p>
            <a:r>
              <a:rPr lang="en-US"/>
              <a:t>Click to edit Master title style</a:t>
            </a:r>
          </a:p>
        </p:txBody>
      </p:sp>
      <p:sp>
        <p:nvSpPr>
          <p:cNvPr id="5" name="Slide Number Placeholder 4">
            <a:extLst>
              <a:ext uri="{FF2B5EF4-FFF2-40B4-BE49-F238E27FC236}">
                <a16:creationId xmlns:a16="http://schemas.microsoft.com/office/drawing/2014/main" id="{693E7C6F-51A2-B0D1-F403-94051F9949FB}"/>
              </a:ext>
            </a:extLst>
          </p:cNvPr>
          <p:cNvSpPr>
            <a:spLocks noGrp="1"/>
          </p:cNvSpPr>
          <p:nvPr>
            <p:ph type="sldNum" sz="quarter" idx="12"/>
          </p:nvPr>
        </p:nvSpPr>
        <p:spPr/>
        <p:txBody>
          <a:bodyPr/>
          <a:lstStyle/>
          <a:p>
            <a:fld id="{E074F235-1F3E-4291-94A6-E12DE25496BD}" type="slidenum">
              <a:rPr lang="en-US" smtClean="0"/>
              <a:t>‹#›</a:t>
            </a:fld>
            <a:endParaRPr lang="en-US"/>
          </a:p>
        </p:txBody>
      </p:sp>
    </p:spTree>
    <p:extLst>
      <p:ext uri="{BB962C8B-B14F-4D97-AF65-F5344CB8AC3E}">
        <p14:creationId xmlns:p14="http://schemas.microsoft.com/office/powerpoint/2010/main" val="10261029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8266FD0-5920-44FB-4F49-97E2C2EC81E8}"/>
              </a:ext>
            </a:extLst>
          </p:cNvPr>
          <p:cNvSpPr>
            <a:spLocks noGrp="1"/>
          </p:cNvSpPr>
          <p:nvPr>
            <p:ph type="sldNum" sz="quarter" idx="12"/>
          </p:nvPr>
        </p:nvSpPr>
        <p:spPr/>
        <p:txBody>
          <a:bodyPr/>
          <a:lstStyle/>
          <a:p>
            <a:fld id="{E074F235-1F3E-4291-94A6-E12DE25496BD}" type="slidenum">
              <a:rPr lang="en-US" smtClean="0"/>
              <a:t>‹#›</a:t>
            </a:fld>
            <a:endParaRPr lang="en-US"/>
          </a:p>
        </p:txBody>
      </p:sp>
      <p:cxnSp>
        <p:nvCxnSpPr>
          <p:cNvPr id="6" name="Straight Connector 5">
            <a:extLst>
              <a:ext uri="{FF2B5EF4-FFF2-40B4-BE49-F238E27FC236}">
                <a16:creationId xmlns:a16="http://schemas.microsoft.com/office/drawing/2014/main" id="{9C238B2B-0584-BD01-870C-01AEC1205C36}"/>
              </a:ext>
            </a:extLst>
          </p:cNvPr>
          <p:cNvCxnSpPr>
            <a:cxnSpLocks/>
          </p:cNvCxnSpPr>
          <p:nvPr/>
        </p:nvCxnSpPr>
        <p:spPr>
          <a:xfrm>
            <a:off x="1744394" y="3784209"/>
            <a:ext cx="8539089" cy="0"/>
          </a:xfrm>
          <a:prstGeom prst="line">
            <a:avLst/>
          </a:prstGeom>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60841FEF-5EE0-6FC3-4ADB-0AE444079A60}"/>
              </a:ext>
            </a:extLst>
          </p:cNvPr>
          <p:cNvSpPr txBox="1"/>
          <p:nvPr/>
        </p:nvSpPr>
        <p:spPr>
          <a:xfrm>
            <a:off x="1744394" y="3167390"/>
            <a:ext cx="1911101" cy="523220"/>
          </a:xfrm>
          <a:prstGeom prst="rect">
            <a:avLst/>
          </a:prstGeom>
          <a:noFill/>
        </p:spPr>
        <p:txBody>
          <a:bodyPr wrap="none" rtlCol="0">
            <a:spAutoFit/>
          </a:bodyPr>
          <a:lstStyle/>
          <a:p>
            <a:r>
              <a:rPr lang="en-US" sz="2800" dirty="0">
                <a:solidFill>
                  <a:schemeClr val="accent2"/>
                </a:solidFill>
                <a:latin typeface="Abadi" panose="020B0604020104020204" pitchFamily="34" charset="0"/>
              </a:rPr>
              <a:t>Slide Break</a:t>
            </a:r>
          </a:p>
        </p:txBody>
      </p:sp>
    </p:spTree>
    <p:extLst>
      <p:ext uri="{BB962C8B-B14F-4D97-AF65-F5344CB8AC3E}">
        <p14:creationId xmlns:p14="http://schemas.microsoft.com/office/powerpoint/2010/main" val="1067641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8266FD0-5920-44FB-4F49-97E2C2EC81E8}"/>
              </a:ext>
            </a:extLst>
          </p:cNvPr>
          <p:cNvSpPr>
            <a:spLocks noGrp="1"/>
          </p:cNvSpPr>
          <p:nvPr>
            <p:ph type="sldNum" sz="quarter" idx="12"/>
          </p:nvPr>
        </p:nvSpPr>
        <p:spPr/>
        <p:txBody>
          <a:bodyPr/>
          <a:lstStyle/>
          <a:p>
            <a:fld id="{E074F235-1F3E-4291-94A6-E12DE25496BD}" type="slidenum">
              <a:rPr lang="en-US" smtClean="0"/>
              <a:t>‹#›</a:t>
            </a:fld>
            <a:endParaRPr lang="en-US"/>
          </a:p>
        </p:txBody>
      </p:sp>
      <p:cxnSp>
        <p:nvCxnSpPr>
          <p:cNvPr id="6" name="Straight Connector 5">
            <a:extLst>
              <a:ext uri="{FF2B5EF4-FFF2-40B4-BE49-F238E27FC236}">
                <a16:creationId xmlns:a16="http://schemas.microsoft.com/office/drawing/2014/main" id="{9C238B2B-0584-BD01-870C-01AEC1205C36}"/>
              </a:ext>
            </a:extLst>
          </p:cNvPr>
          <p:cNvCxnSpPr>
            <a:cxnSpLocks/>
          </p:cNvCxnSpPr>
          <p:nvPr/>
        </p:nvCxnSpPr>
        <p:spPr>
          <a:xfrm>
            <a:off x="1744394" y="3784209"/>
            <a:ext cx="8539089" cy="0"/>
          </a:xfrm>
          <a:prstGeom prst="line">
            <a:avLst/>
          </a:prstGeom>
        </p:spPr>
        <p:style>
          <a:lnRef idx="1">
            <a:schemeClr val="accent2"/>
          </a:lnRef>
          <a:fillRef idx="0">
            <a:schemeClr val="accent2"/>
          </a:fillRef>
          <a:effectRef idx="0">
            <a:schemeClr val="accent2"/>
          </a:effectRef>
          <a:fontRef idx="minor">
            <a:schemeClr val="tx1"/>
          </a:fontRef>
        </p:style>
      </p:cxnSp>
      <p:sp>
        <p:nvSpPr>
          <p:cNvPr id="8" name="TextBox 7">
            <a:extLst>
              <a:ext uri="{FF2B5EF4-FFF2-40B4-BE49-F238E27FC236}">
                <a16:creationId xmlns:a16="http://schemas.microsoft.com/office/drawing/2014/main" id="{60841FEF-5EE0-6FC3-4ADB-0AE444079A60}"/>
              </a:ext>
            </a:extLst>
          </p:cNvPr>
          <p:cNvSpPr txBox="1"/>
          <p:nvPr/>
        </p:nvSpPr>
        <p:spPr>
          <a:xfrm>
            <a:off x="1744394" y="3167390"/>
            <a:ext cx="1653017" cy="523220"/>
          </a:xfrm>
          <a:prstGeom prst="rect">
            <a:avLst/>
          </a:prstGeom>
          <a:noFill/>
        </p:spPr>
        <p:txBody>
          <a:bodyPr wrap="none" rtlCol="0">
            <a:spAutoFit/>
          </a:bodyPr>
          <a:lstStyle/>
          <a:p>
            <a:r>
              <a:rPr lang="en-US" sz="2800" dirty="0">
                <a:solidFill>
                  <a:schemeClr val="accent2"/>
                </a:solidFill>
                <a:latin typeface="Abadi" panose="020B0604020104020204" pitchFamily="34" charset="0"/>
              </a:rPr>
              <a:t>Thankyou</a:t>
            </a:r>
          </a:p>
        </p:txBody>
      </p:sp>
    </p:spTree>
    <p:extLst>
      <p:ext uri="{BB962C8B-B14F-4D97-AF65-F5344CB8AC3E}">
        <p14:creationId xmlns:p14="http://schemas.microsoft.com/office/powerpoint/2010/main" val="10540707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1FF90-1CD3-3481-78BE-47525A1896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A706AD-3328-D6E9-5E87-5E0DCAF5BA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06A4085-BC1A-0FA9-C6AE-C8B14F8EA0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431595-DEBC-CD11-8C41-71DD9B501BFF}"/>
              </a:ext>
            </a:extLst>
          </p:cNvPr>
          <p:cNvSpPr>
            <a:spLocks noGrp="1"/>
          </p:cNvSpPr>
          <p:nvPr>
            <p:ph type="dt" sz="half" idx="10"/>
          </p:nvPr>
        </p:nvSpPr>
        <p:spPr/>
        <p:txBody>
          <a:bodyPr/>
          <a:lstStyle/>
          <a:p>
            <a:fld id="{A51612AF-523B-4B8F-BDDF-797179945871}" type="datetimeFigureOut">
              <a:rPr lang="en-US" smtClean="0"/>
              <a:t>5/18/2024</a:t>
            </a:fld>
            <a:endParaRPr lang="en-US"/>
          </a:p>
        </p:txBody>
      </p:sp>
      <p:sp>
        <p:nvSpPr>
          <p:cNvPr id="6" name="Footer Placeholder 5">
            <a:extLst>
              <a:ext uri="{FF2B5EF4-FFF2-40B4-BE49-F238E27FC236}">
                <a16:creationId xmlns:a16="http://schemas.microsoft.com/office/drawing/2014/main" id="{DAA27D8E-C00A-E1EA-9967-E6F01634EB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57CD54-6064-2768-E779-4BE1A20CC9B9}"/>
              </a:ext>
            </a:extLst>
          </p:cNvPr>
          <p:cNvSpPr>
            <a:spLocks noGrp="1"/>
          </p:cNvSpPr>
          <p:nvPr>
            <p:ph type="sldNum" sz="quarter" idx="12"/>
          </p:nvPr>
        </p:nvSpPr>
        <p:spPr/>
        <p:txBody>
          <a:bodyPr/>
          <a:lstStyle/>
          <a:p>
            <a:fld id="{E074F235-1F3E-4291-94A6-E12DE25496BD}" type="slidenum">
              <a:rPr lang="en-US" smtClean="0"/>
              <a:t>‹#›</a:t>
            </a:fld>
            <a:endParaRPr lang="en-US"/>
          </a:p>
        </p:txBody>
      </p:sp>
    </p:spTree>
    <p:extLst>
      <p:ext uri="{BB962C8B-B14F-4D97-AF65-F5344CB8AC3E}">
        <p14:creationId xmlns:p14="http://schemas.microsoft.com/office/powerpoint/2010/main" val="3633453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C162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177223-993B-DC75-EAAB-B67EACAA37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F3F1309-2A90-6373-030B-9F9B1D15F6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31B11E-8946-785B-F337-7E12FDFCAA1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1612AF-523B-4B8F-BDDF-797179945871}" type="datetimeFigureOut">
              <a:rPr lang="en-US" smtClean="0"/>
              <a:t>5/18/2024</a:t>
            </a:fld>
            <a:endParaRPr lang="en-US"/>
          </a:p>
        </p:txBody>
      </p:sp>
      <p:sp>
        <p:nvSpPr>
          <p:cNvPr id="5" name="Footer Placeholder 4">
            <a:extLst>
              <a:ext uri="{FF2B5EF4-FFF2-40B4-BE49-F238E27FC236}">
                <a16:creationId xmlns:a16="http://schemas.microsoft.com/office/drawing/2014/main" id="{6D1BD106-6933-8606-B3B6-B2FB81DABF4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1C28981-3139-AAF7-E13C-ABBBCF9971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74F235-1F3E-4291-94A6-E12DE25496BD}" type="slidenum">
              <a:rPr lang="en-US" smtClean="0"/>
              <a:t>‹#›</a:t>
            </a:fld>
            <a:endParaRPr lang="en-US"/>
          </a:p>
        </p:txBody>
      </p:sp>
    </p:spTree>
    <p:extLst>
      <p:ext uri="{BB962C8B-B14F-4D97-AF65-F5344CB8AC3E}">
        <p14:creationId xmlns:p14="http://schemas.microsoft.com/office/powerpoint/2010/main" val="405598697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Abadi" panose="020B0604020104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 Id="rId5" Type="http://schemas.openxmlformats.org/officeDocument/2006/relationships/image" Target="../media/image25.sv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sv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D6052-2CF4-B595-F721-B674E4C17676}"/>
              </a:ext>
            </a:extLst>
          </p:cNvPr>
          <p:cNvSpPr>
            <a:spLocks noGrp="1"/>
          </p:cNvSpPr>
          <p:nvPr>
            <p:ph type="ctrTitle"/>
          </p:nvPr>
        </p:nvSpPr>
        <p:spPr/>
        <p:txBody>
          <a:bodyPr/>
          <a:lstStyle/>
          <a:p>
            <a:r>
              <a:rPr lang="en-US" dirty="0"/>
              <a:t>Website wireframe</a:t>
            </a:r>
          </a:p>
        </p:txBody>
      </p:sp>
      <p:sp>
        <p:nvSpPr>
          <p:cNvPr id="3" name="Subtitle 2">
            <a:extLst>
              <a:ext uri="{FF2B5EF4-FFF2-40B4-BE49-F238E27FC236}">
                <a16:creationId xmlns:a16="http://schemas.microsoft.com/office/drawing/2014/main" id="{7C3CE8A4-CFC0-71E3-3A94-45A5F07FE979}"/>
              </a:ext>
            </a:extLst>
          </p:cNvPr>
          <p:cNvSpPr>
            <a:spLocks noGrp="1"/>
          </p:cNvSpPr>
          <p:nvPr>
            <p:ph type="subTitle" idx="1"/>
          </p:nvPr>
        </p:nvSpPr>
        <p:spPr/>
        <p:txBody>
          <a:bodyPr/>
          <a:lstStyle/>
          <a:p>
            <a:r>
              <a:rPr lang="en-US" dirty="0"/>
              <a:t>Product Crafts</a:t>
            </a:r>
          </a:p>
        </p:txBody>
      </p:sp>
    </p:spTree>
    <p:extLst>
      <p:ext uri="{BB962C8B-B14F-4D97-AF65-F5344CB8AC3E}">
        <p14:creationId xmlns:p14="http://schemas.microsoft.com/office/powerpoint/2010/main" val="1302631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Goose Golden Eggs Images – Browse 1,006 Stock Photos, Vectors, and Video |  Adobe Stock">
            <a:extLst>
              <a:ext uri="{FF2B5EF4-FFF2-40B4-BE49-F238E27FC236}">
                <a16:creationId xmlns:a16="http://schemas.microsoft.com/office/drawing/2014/main" id="{17B382BF-4129-C414-FD7B-AFCBD9F31F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686" b="5863"/>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C0D22EC5-6D6B-23EA-F3C3-66591CDCF145}"/>
              </a:ext>
            </a:extLst>
          </p:cNvPr>
          <p:cNvSpPr/>
          <p:nvPr/>
        </p:nvSpPr>
        <p:spPr>
          <a:xfrm>
            <a:off x="1187130" y="3428822"/>
            <a:ext cx="9021510" cy="1773371"/>
          </a:xfrm>
          <a:prstGeom prst="rect">
            <a:avLst/>
          </a:prstGeom>
          <a:solidFill>
            <a:srgbClr val="0C1622">
              <a:alpha val="32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9432390B-C7A2-F028-5AEE-3A7F49ED80ED}"/>
              </a:ext>
            </a:extLst>
          </p:cNvPr>
          <p:cNvSpPr txBox="1"/>
          <p:nvPr/>
        </p:nvSpPr>
        <p:spPr>
          <a:xfrm>
            <a:off x="1187128" y="3414074"/>
            <a:ext cx="9309361" cy="1938992"/>
          </a:xfrm>
          <a:prstGeom prst="rect">
            <a:avLst/>
          </a:prstGeom>
          <a:noFill/>
          <a:ln>
            <a:noFill/>
          </a:ln>
        </p:spPr>
        <p:txBody>
          <a:bodyPr wrap="square" rtlCol="0">
            <a:spAutoFit/>
          </a:bodyPr>
          <a:lstStyle/>
          <a:p>
            <a:r>
              <a:rPr lang="en-US" sz="6000" b="1" dirty="0">
                <a:solidFill>
                  <a:schemeClr val="bg1"/>
                </a:solidFill>
                <a:latin typeface="DM Sans 14pt" pitchFamily="2" charset="0"/>
              </a:rPr>
              <a:t>WHAT IS THE </a:t>
            </a:r>
            <a:r>
              <a:rPr lang="en-US" sz="6000" b="1" dirty="0">
                <a:solidFill>
                  <a:srgbClr val="FF5101"/>
                </a:solidFill>
                <a:latin typeface="DM Sans 14pt" pitchFamily="2" charset="0"/>
              </a:rPr>
              <a:t>GOLDEN GOOSE</a:t>
            </a:r>
            <a:r>
              <a:rPr lang="en-US" sz="6000" b="1" dirty="0">
                <a:solidFill>
                  <a:srgbClr val="FF0000"/>
                </a:solidFill>
                <a:latin typeface="DM Sans 14pt" pitchFamily="2" charset="0"/>
              </a:rPr>
              <a:t> </a:t>
            </a:r>
            <a:r>
              <a:rPr lang="en-US" sz="6000" b="1" dirty="0">
                <a:solidFill>
                  <a:schemeClr val="bg1"/>
                </a:solidFill>
                <a:latin typeface="DM Sans 14pt" pitchFamily="2" charset="0"/>
              </a:rPr>
              <a:t>OF PRODUCTS </a:t>
            </a:r>
            <a:r>
              <a:rPr lang="en-US" sz="6000" b="1" dirty="0">
                <a:solidFill>
                  <a:srgbClr val="FF5101"/>
                </a:solidFill>
                <a:latin typeface="DM Sans 14pt" pitchFamily="2" charset="0"/>
              </a:rPr>
              <a:t>?</a:t>
            </a:r>
          </a:p>
        </p:txBody>
      </p:sp>
      <p:sp>
        <p:nvSpPr>
          <p:cNvPr id="20" name="Rectangle 19">
            <a:extLst>
              <a:ext uri="{FF2B5EF4-FFF2-40B4-BE49-F238E27FC236}">
                <a16:creationId xmlns:a16="http://schemas.microsoft.com/office/drawing/2014/main" id="{61E32E43-1783-9289-7493-12807D2BE603}"/>
              </a:ext>
            </a:extLst>
          </p:cNvPr>
          <p:cNvSpPr/>
          <p:nvPr/>
        </p:nvSpPr>
        <p:spPr>
          <a:xfrm>
            <a:off x="1077116" y="3414074"/>
            <a:ext cx="110014" cy="18288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41B4FBE8-A2F7-6988-87B5-A1660DC75EDA}"/>
              </a:ext>
            </a:extLst>
          </p:cNvPr>
          <p:cNvGrpSpPr/>
          <p:nvPr/>
        </p:nvGrpSpPr>
        <p:grpSpPr>
          <a:xfrm>
            <a:off x="10222169" y="272453"/>
            <a:ext cx="548640" cy="548640"/>
            <a:chOff x="10767142" y="552672"/>
            <a:chExt cx="375659" cy="376482"/>
          </a:xfrm>
        </p:grpSpPr>
        <p:sp>
          <p:nvSpPr>
            <p:cNvPr id="25" name="Oval 24">
              <a:extLst>
                <a:ext uri="{FF2B5EF4-FFF2-40B4-BE49-F238E27FC236}">
                  <a16:creationId xmlns:a16="http://schemas.microsoft.com/office/drawing/2014/main" id="{3D88CE2F-8809-739D-130D-0E2CB8564A4B}"/>
                </a:ext>
              </a:extLst>
            </p:cNvPr>
            <p:cNvSpPr/>
            <p:nvPr/>
          </p:nvSpPr>
          <p:spPr>
            <a:xfrm rot="797477">
              <a:off x="10935713" y="552672"/>
              <a:ext cx="91440" cy="91440"/>
            </a:xfrm>
            <a:prstGeom prst="ellipse">
              <a:avLst/>
            </a:prstGeom>
            <a:solidFill>
              <a:schemeClr val="bg2">
                <a:lumMod val="5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EC6E049E-DD56-F6EE-F142-19B80BF4F0D2}"/>
                </a:ext>
              </a:extLst>
            </p:cNvPr>
            <p:cNvSpPr/>
            <p:nvPr/>
          </p:nvSpPr>
          <p:spPr>
            <a:xfrm rot="797477">
              <a:off x="10767142" y="622318"/>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1C4208C-C2AF-E5D5-55F4-475752F3353B}"/>
                </a:ext>
              </a:extLst>
            </p:cNvPr>
            <p:cNvSpPr/>
            <p:nvPr/>
          </p:nvSpPr>
          <p:spPr>
            <a:xfrm rot="797477">
              <a:off x="10781031" y="798677"/>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3EEDCC36-C3C5-603F-49A4-9574DC161B0F}"/>
                </a:ext>
              </a:extLst>
            </p:cNvPr>
            <p:cNvSpPr/>
            <p:nvPr/>
          </p:nvSpPr>
          <p:spPr>
            <a:xfrm rot="797477">
              <a:off x="10957964" y="837714"/>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7A3BAA6E-FD8B-8F2F-87E1-583CF1AE9619}"/>
                </a:ext>
              </a:extLst>
            </p:cNvPr>
            <p:cNvSpPr/>
            <p:nvPr/>
          </p:nvSpPr>
          <p:spPr>
            <a:xfrm rot="797477">
              <a:off x="11051361" y="685026"/>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24650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descr="Goose Golden Eggs Images – Browse 1,006 Stock Photos, Vectors, and Video |  Adobe Stock">
            <a:extLst>
              <a:ext uri="{FF2B5EF4-FFF2-40B4-BE49-F238E27FC236}">
                <a16:creationId xmlns:a16="http://schemas.microsoft.com/office/drawing/2014/main" id="{17B382BF-4129-C414-FD7B-AFCBD9F31F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686" b="5863"/>
          <a:stretch/>
        </p:blipFill>
        <p:spPr bwMode="auto">
          <a:xfrm>
            <a:off x="0" y="0"/>
            <a:ext cx="12192000" cy="6857999"/>
          </a:xfrm>
          <a:prstGeom prst="rect">
            <a:avLst/>
          </a:prstGeom>
          <a:noFill/>
          <a:extLst>
            <a:ext uri="{909E8E84-426E-40DD-AFC4-6F175D3DCCD1}">
              <a14:hiddenFill xmlns:a14="http://schemas.microsoft.com/office/drawing/2010/main">
                <a:solidFill>
                  <a:srgbClr val="FFFFFF"/>
                </a:solidFill>
              </a14:hiddenFill>
            </a:ext>
          </a:extLst>
        </p:spPr>
      </p:pic>
      <p:sp>
        <p:nvSpPr>
          <p:cNvPr id="19" name="Rectangle 18">
            <a:extLst>
              <a:ext uri="{FF2B5EF4-FFF2-40B4-BE49-F238E27FC236}">
                <a16:creationId xmlns:a16="http://schemas.microsoft.com/office/drawing/2014/main" id="{C0D22EC5-6D6B-23EA-F3C3-66591CDCF145}"/>
              </a:ext>
            </a:extLst>
          </p:cNvPr>
          <p:cNvSpPr/>
          <p:nvPr/>
        </p:nvSpPr>
        <p:spPr>
          <a:xfrm>
            <a:off x="1187130" y="3428822"/>
            <a:ext cx="9021510" cy="1773371"/>
          </a:xfrm>
          <a:prstGeom prst="rect">
            <a:avLst/>
          </a:prstGeom>
          <a:solidFill>
            <a:srgbClr val="060606">
              <a:alpha val="7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9432390B-C7A2-F028-5AEE-3A7F49ED80ED}"/>
              </a:ext>
            </a:extLst>
          </p:cNvPr>
          <p:cNvSpPr txBox="1"/>
          <p:nvPr/>
        </p:nvSpPr>
        <p:spPr>
          <a:xfrm>
            <a:off x="1187128" y="3414074"/>
            <a:ext cx="9041796" cy="1938992"/>
          </a:xfrm>
          <a:prstGeom prst="rect">
            <a:avLst/>
          </a:prstGeom>
          <a:noFill/>
          <a:ln>
            <a:noFill/>
          </a:ln>
        </p:spPr>
        <p:txBody>
          <a:bodyPr wrap="square" rtlCol="0">
            <a:spAutoFit/>
          </a:bodyPr>
          <a:lstStyle/>
          <a:p>
            <a:r>
              <a:rPr lang="en-US" sz="6000" b="1" dirty="0">
                <a:solidFill>
                  <a:schemeClr val="bg1"/>
                </a:solidFill>
                <a:latin typeface="DM Sans 14pt" pitchFamily="2" charset="0"/>
              </a:rPr>
              <a:t>WHAT IS THE </a:t>
            </a:r>
            <a:r>
              <a:rPr lang="en-US" sz="6000" b="1" dirty="0">
                <a:solidFill>
                  <a:srgbClr val="FF5101"/>
                </a:solidFill>
                <a:latin typeface="DM Sans 14pt" pitchFamily="2" charset="0"/>
              </a:rPr>
              <a:t>GOLDEN GOOSE</a:t>
            </a:r>
            <a:r>
              <a:rPr lang="en-US" sz="6000" b="1" dirty="0">
                <a:solidFill>
                  <a:srgbClr val="FF0000"/>
                </a:solidFill>
                <a:latin typeface="DM Sans 14pt" pitchFamily="2" charset="0"/>
              </a:rPr>
              <a:t> </a:t>
            </a:r>
            <a:r>
              <a:rPr lang="en-US" sz="6000" b="1" dirty="0">
                <a:solidFill>
                  <a:schemeClr val="bg1"/>
                </a:solidFill>
                <a:latin typeface="DM Sans 14pt" pitchFamily="2" charset="0"/>
              </a:rPr>
              <a:t>OF PRODUCTS </a:t>
            </a:r>
            <a:r>
              <a:rPr lang="en-US" sz="6000" b="1" dirty="0">
                <a:solidFill>
                  <a:srgbClr val="FF5101"/>
                </a:solidFill>
                <a:latin typeface="DM Sans 14pt" pitchFamily="2" charset="0"/>
              </a:rPr>
              <a:t>?</a:t>
            </a:r>
          </a:p>
        </p:txBody>
      </p:sp>
      <p:sp>
        <p:nvSpPr>
          <p:cNvPr id="2" name="Rectangle 1">
            <a:extLst>
              <a:ext uri="{FF2B5EF4-FFF2-40B4-BE49-F238E27FC236}">
                <a16:creationId xmlns:a16="http://schemas.microsoft.com/office/drawing/2014/main" id="{860FB639-C3DC-6463-C27C-AAEC607F9685}"/>
              </a:ext>
            </a:extLst>
          </p:cNvPr>
          <p:cNvSpPr/>
          <p:nvPr/>
        </p:nvSpPr>
        <p:spPr>
          <a:xfrm>
            <a:off x="-49966" y="-10975"/>
            <a:ext cx="2005781" cy="6868975"/>
          </a:xfrm>
          <a:prstGeom prst="rect">
            <a:avLst/>
          </a:prstGeom>
          <a:gradFill flip="none" rotWithShape="1">
            <a:gsLst>
              <a:gs pos="48000">
                <a:srgbClr val="818181">
                  <a:lumMod val="13000"/>
                  <a:alpha val="67000"/>
                </a:srgbClr>
              </a:gs>
              <a:gs pos="0">
                <a:srgbClr val="060606">
                  <a:lumMod val="12000"/>
                </a:srgbClr>
              </a:gs>
              <a:gs pos="100000">
                <a:srgbClr val="060606">
                  <a:alpha val="0"/>
                </a:srgb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11A147E9-2994-D3D4-FCE0-7B5101A125AB}"/>
              </a:ext>
            </a:extLst>
          </p:cNvPr>
          <p:cNvSpPr/>
          <p:nvPr/>
        </p:nvSpPr>
        <p:spPr>
          <a:xfrm>
            <a:off x="10208639" y="1"/>
            <a:ext cx="1981964" cy="6857999"/>
          </a:xfrm>
          <a:prstGeom prst="rect">
            <a:avLst/>
          </a:prstGeom>
          <a:gradFill flip="none" rotWithShape="1">
            <a:gsLst>
              <a:gs pos="54160">
                <a:srgbClr val="040404">
                  <a:alpha val="57000"/>
                </a:srgbClr>
              </a:gs>
              <a:gs pos="0">
                <a:srgbClr val="060606">
                  <a:alpha val="0"/>
                  <a:lumMod val="0"/>
                </a:srgbClr>
              </a:gs>
              <a:gs pos="100000">
                <a:srgbClr val="060606"/>
              </a:gs>
            </a:gsLst>
            <a:lin ang="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4" name="Group 23">
            <a:extLst>
              <a:ext uri="{FF2B5EF4-FFF2-40B4-BE49-F238E27FC236}">
                <a16:creationId xmlns:a16="http://schemas.microsoft.com/office/drawing/2014/main" id="{41B4FBE8-A2F7-6988-87B5-A1660DC75EDA}"/>
              </a:ext>
            </a:extLst>
          </p:cNvPr>
          <p:cNvGrpSpPr/>
          <p:nvPr/>
        </p:nvGrpSpPr>
        <p:grpSpPr>
          <a:xfrm>
            <a:off x="10222169" y="272453"/>
            <a:ext cx="548640" cy="548640"/>
            <a:chOff x="10767142" y="552672"/>
            <a:chExt cx="375659" cy="376482"/>
          </a:xfrm>
        </p:grpSpPr>
        <p:sp>
          <p:nvSpPr>
            <p:cNvPr id="25" name="Oval 24">
              <a:extLst>
                <a:ext uri="{FF2B5EF4-FFF2-40B4-BE49-F238E27FC236}">
                  <a16:creationId xmlns:a16="http://schemas.microsoft.com/office/drawing/2014/main" id="{3D88CE2F-8809-739D-130D-0E2CB8564A4B}"/>
                </a:ext>
              </a:extLst>
            </p:cNvPr>
            <p:cNvSpPr/>
            <p:nvPr/>
          </p:nvSpPr>
          <p:spPr>
            <a:xfrm rot="797477">
              <a:off x="10935713" y="552672"/>
              <a:ext cx="91440" cy="91440"/>
            </a:xfrm>
            <a:prstGeom prst="ellipse">
              <a:avLst/>
            </a:prstGeom>
            <a:solidFill>
              <a:schemeClr val="bg2">
                <a:lumMod val="5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EC6E049E-DD56-F6EE-F142-19B80BF4F0D2}"/>
                </a:ext>
              </a:extLst>
            </p:cNvPr>
            <p:cNvSpPr/>
            <p:nvPr/>
          </p:nvSpPr>
          <p:spPr>
            <a:xfrm rot="797477">
              <a:off x="10767142" y="622318"/>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41C4208C-C2AF-E5D5-55F4-475752F3353B}"/>
                </a:ext>
              </a:extLst>
            </p:cNvPr>
            <p:cNvSpPr/>
            <p:nvPr/>
          </p:nvSpPr>
          <p:spPr>
            <a:xfrm rot="797477">
              <a:off x="10781031" y="798677"/>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3EEDCC36-C3C5-603F-49A4-9574DC161B0F}"/>
                </a:ext>
              </a:extLst>
            </p:cNvPr>
            <p:cNvSpPr/>
            <p:nvPr/>
          </p:nvSpPr>
          <p:spPr>
            <a:xfrm rot="797477">
              <a:off x="10957964" y="837714"/>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7A3BAA6E-FD8B-8F2F-87E1-583CF1AE9619}"/>
                </a:ext>
              </a:extLst>
            </p:cNvPr>
            <p:cNvSpPr/>
            <p:nvPr/>
          </p:nvSpPr>
          <p:spPr>
            <a:xfrm rot="797477">
              <a:off x="11051361" y="685026"/>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Rectangle 19">
            <a:extLst>
              <a:ext uri="{FF2B5EF4-FFF2-40B4-BE49-F238E27FC236}">
                <a16:creationId xmlns:a16="http://schemas.microsoft.com/office/drawing/2014/main" id="{61E32E43-1783-9289-7493-12807D2BE603}"/>
              </a:ext>
            </a:extLst>
          </p:cNvPr>
          <p:cNvSpPr/>
          <p:nvPr/>
        </p:nvSpPr>
        <p:spPr>
          <a:xfrm>
            <a:off x="1077116" y="3414074"/>
            <a:ext cx="110014" cy="18288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1809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designer's guide to the Golden Ratio | Creative Bloq">
            <a:extLst>
              <a:ext uri="{FF2B5EF4-FFF2-40B4-BE49-F238E27FC236}">
                <a16:creationId xmlns:a16="http://schemas.microsoft.com/office/drawing/2014/main" id="{E96FE20E-3CF9-76FD-0663-F02BD9007F6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365" r="289" b="2365"/>
          <a:stretch/>
        </p:blipFill>
        <p:spPr bwMode="auto">
          <a:xfrm>
            <a:off x="1"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A0DC8421-069F-1DA9-2A53-D0A0BAC1BDAA}"/>
              </a:ext>
            </a:extLst>
          </p:cNvPr>
          <p:cNvSpPr/>
          <p:nvPr/>
        </p:nvSpPr>
        <p:spPr>
          <a:xfrm>
            <a:off x="235974" y="543385"/>
            <a:ext cx="11361666" cy="1938992"/>
          </a:xfrm>
          <a:prstGeom prst="rect">
            <a:avLst/>
          </a:prstGeom>
          <a:solidFill>
            <a:srgbClr val="0C1622">
              <a:alpha val="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801E68A-5848-AFC5-19A7-DC7EEB329FAD}"/>
              </a:ext>
            </a:extLst>
          </p:cNvPr>
          <p:cNvSpPr/>
          <p:nvPr/>
        </p:nvSpPr>
        <p:spPr>
          <a:xfrm>
            <a:off x="2443523" y="235347"/>
            <a:ext cx="109728" cy="2194560"/>
          </a:xfrm>
          <a:prstGeom prst="rect">
            <a:avLst/>
          </a:prstGeom>
          <a:solidFill>
            <a:schemeClr val="tx1">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E7728F56-AC8A-2404-1EEA-64EFE27B7493}"/>
              </a:ext>
            </a:extLst>
          </p:cNvPr>
          <p:cNvGrpSpPr/>
          <p:nvPr/>
        </p:nvGrpSpPr>
        <p:grpSpPr>
          <a:xfrm>
            <a:off x="11153578" y="5628152"/>
            <a:ext cx="548640" cy="548640"/>
            <a:chOff x="10767142" y="552672"/>
            <a:chExt cx="375659" cy="376482"/>
          </a:xfrm>
        </p:grpSpPr>
        <p:sp>
          <p:nvSpPr>
            <p:cNvPr id="3" name="Oval 2">
              <a:extLst>
                <a:ext uri="{FF2B5EF4-FFF2-40B4-BE49-F238E27FC236}">
                  <a16:creationId xmlns:a16="http://schemas.microsoft.com/office/drawing/2014/main" id="{1C011840-309D-98C7-2012-D366F843C18A}"/>
                </a:ext>
              </a:extLst>
            </p:cNvPr>
            <p:cNvSpPr/>
            <p:nvPr/>
          </p:nvSpPr>
          <p:spPr>
            <a:xfrm rot="797477">
              <a:off x="10935713" y="552672"/>
              <a:ext cx="91440" cy="91440"/>
            </a:xfrm>
            <a:prstGeom prst="ellipse">
              <a:avLst/>
            </a:prstGeom>
            <a:solidFill>
              <a:schemeClr val="bg2">
                <a:lumMod val="5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E4E28271-8D5E-A121-0FA2-F968FF12402B}"/>
                </a:ext>
              </a:extLst>
            </p:cNvPr>
            <p:cNvSpPr/>
            <p:nvPr/>
          </p:nvSpPr>
          <p:spPr>
            <a:xfrm rot="797477">
              <a:off x="10767142" y="622318"/>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94D87B19-2C9C-9E9E-5731-8DC1A5A69419}"/>
                </a:ext>
              </a:extLst>
            </p:cNvPr>
            <p:cNvSpPr/>
            <p:nvPr/>
          </p:nvSpPr>
          <p:spPr>
            <a:xfrm rot="797477">
              <a:off x="10781031" y="798677"/>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7DC9584A-1643-0B62-9EE1-57811911C41B}"/>
                </a:ext>
              </a:extLst>
            </p:cNvPr>
            <p:cNvSpPr/>
            <p:nvPr/>
          </p:nvSpPr>
          <p:spPr>
            <a:xfrm rot="797477">
              <a:off x="10957964" y="837714"/>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FC4666E-00DB-EBAC-2B62-F6A2C3F0D7A5}"/>
                </a:ext>
              </a:extLst>
            </p:cNvPr>
            <p:cNvSpPr/>
            <p:nvPr/>
          </p:nvSpPr>
          <p:spPr>
            <a:xfrm rot="797477">
              <a:off x="11051361" y="685026"/>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1383D5B4-4065-2995-3DEB-767E0BC099DC}"/>
              </a:ext>
            </a:extLst>
          </p:cNvPr>
          <p:cNvSpPr/>
          <p:nvPr/>
        </p:nvSpPr>
        <p:spPr>
          <a:xfrm>
            <a:off x="2443523" y="-1"/>
            <a:ext cx="9874723" cy="2482377"/>
          </a:xfrm>
          <a:prstGeom prst="rect">
            <a:avLst/>
          </a:prstGeom>
          <a:solidFill>
            <a:srgbClr val="060606">
              <a:alpha val="5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587A55F1-0198-7FBA-068A-E9993FC557E7}"/>
              </a:ext>
            </a:extLst>
          </p:cNvPr>
          <p:cNvSpPr txBox="1"/>
          <p:nvPr/>
        </p:nvSpPr>
        <p:spPr>
          <a:xfrm>
            <a:off x="3991445" y="37415"/>
            <a:ext cx="8200556" cy="2554545"/>
          </a:xfrm>
          <a:prstGeom prst="rect">
            <a:avLst/>
          </a:prstGeom>
          <a:noFill/>
          <a:ln>
            <a:noFill/>
          </a:ln>
        </p:spPr>
        <p:txBody>
          <a:bodyPr wrap="square" rtlCol="0">
            <a:spAutoFit/>
          </a:bodyPr>
          <a:lstStyle/>
          <a:p>
            <a:r>
              <a:rPr lang="en-US" sz="8000" b="1" dirty="0">
                <a:solidFill>
                  <a:schemeClr val="bg1">
                    <a:lumMod val="85000"/>
                  </a:schemeClr>
                </a:solidFill>
                <a:latin typeface="DM Sans 14pt SemiBold" pitchFamily="2" charset="0"/>
              </a:rPr>
              <a:t>WHY IS </a:t>
            </a:r>
            <a:r>
              <a:rPr lang="en-US" sz="8000" b="1" dirty="0">
                <a:solidFill>
                  <a:srgbClr val="FF5101"/>
                </a:solidFill>
                <a:latin typeface="DM Sans 14pt SemiBold" pitchFamily="2" charset="0"/>
              </a:rPr>
              <a:t>GOLDEN RATIO </a:t>
            </a:r>
            <a:r>
              <a:rPr lang="en-US" sz="8000" b="1" dirty="0">
                <a:solidFill>
                  <a:schemeClr val="bg1">
                    <a:lumMod val="85000"/>
                  </a:schemeClr>
                </a:solidFill>
                <a:latin typeface="DM Sans 14pt SemiBold" pitchFamily="2" charset="0"/>
              </a:rPr>
              <a:t>SPECIAL</a:t>
            </a:r>
            <a:r>
              <a:rPr lang="en-US" sz="8000" b="1" dirty="0">
                <a:solidFill>
                  <a:srgbClr val="FF5101"/>
                </a:solidFill>
                <a:latin typeface="DM Sans 14pt SemiBold" pitchFamily="2" charset="0"/>
              </a:rPr>
              <a:t>?</a:t>
            </a:r>
          </a:p>
        </p:txBody>
      </p:sp>
    </p:spTree>
    <p:extLst>
      <p:ext uri="{BB962C8B-B14F-4D97-AF65-F5344CB8AC3E}">
        <p14:creationId xmlns:p14="http://schemas.microsoft.com/office/powerpoint/2010/main" val="23831852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6AD7D730-BA69-7F6E-8E82-FFDAA27F0E70}"/>
              </a:ext>
            </a:extLst>
          </p:cNvPr>
          <p:cNvSpPr/>
          <p:nvPr/>
        </p:nvSpPr>
        <p:spPr>
          <a:xfrm>
            <a:off x="480412" y="5934933"/>
            <a:ext cx="11273265" cy="647657"/>
          </a:xfrm>
          <a:prstGeom prst="rect">
            <a:avLst/>
          </a:prstGeom>
          <a:solidFill>
            <a:srgbClr val="0C1622">
              <a:alpha val="34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descr="Two men sitting at a table playing chess&#10;&#10;Description automatically generated">
            <a:extLst>
              <a:ext uri="{FF2B5EF4-FFF2-40B4-BE49-F238E27FC236}">
                <a16:creationId xmlns:a16="http://schemas.microsoft.com/office/drawing/2014/main" id="{E282ACA9-1A3D-EB4A-1CE0-82997A52277F}"/>
              </a:ext>
            </a:extLst>
          </p:cNvPr>
          <p:cNvPicPr>
            <a:picLocks/>
          </p:cNvPicPr>
          <p:nvPr/>
        </p:nvPicPr>
        <p:blipFill rotWithShape="1">
          <a:blip r:embed="rId2">
            <a:extLst>
              <a:ext uri="{28A0092B-C50C-407E-A947-70E740481C1C}">
                <a14:useLocalDpi xmlns:a14="http://schemas.microsoft.com/office/drawing/2010/main" val="0"/>
              </a:ext>
            </a:extLst>
          </a:blip>
          <a:srcRect b="8647"/>
          <a:stretch/>
        </p:blipFill>
        <p:spPr>
          <a:xfrm>
            <a:off x="0" y="0"/>
            <a:ext cx="12192000" cy="6858000"/>
          </a:xfrm>
          <a:prstGeom prst="rect">
            <a:avLst/>
          </a:prstGeom>
        </p:spPr>
      </p:pic>
      <p:sp>
        <p:nvSpPr>
          <p:cNvPr id="14" name="Rectangle 13">
            <a:extLst>
              <a:ext uri="{FF2B5EF4-FFF2-40B4-BE49-F238E27FC236}">
                <a16:creationId xmlns:a16="http://schemas.microsoft.com/office/drawing/2014/main" id="{2110B685-F164-C2F5-CC1E-347B63646F2B}"/>
              </a:ext>
            </a:extLst>
          </p:cNvPr>
          <p:cNvSpPr/>
          <p:nvPr/>
        </p:nvSpPr>
        <p:spPr>
          <a:xfrm>
            <a:off x="388972" y="5840358"/>
            <a:ext cx="91440" cy="731520"/>
          </a:xfrm>
          <a:prstGeom prst="rect">
            <a:avLst/>
          </a:prstGeom>
          <a:solidFill>
            <a:srgbClr val="7B7B7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FCE848E2-275F-6081-ED00-00E1641FA102}"/>
              </a:ext>
            </a:extLst>
          </p:cNvPr>
          <p:cNvGrpSpPr/>
          <p:nvPr/>
        </p:nvGrpSpPr>
        <p:grpSpPr>
          <a:xfrm>
            <a:off x="382687" y="567421"/>
            <a:ext cx="548640" cy="548640"/>
            <a:chOff x="10767142" y="552672"/>
            <a:chExt cx="375659" cy="376482"/>
          </a:xfrm>
        </p:grpSpPr>
        <p:sp>
          <p:nvSpPr>
            <p:cNvPr id="22" name="Oval 21">
              <a:extLst>
                <a:ext uri="{FF2B5EF4-FFF2-40B4-BE49-F238E27FC236}">
                  <a16:creationId xmlns:a16="http://schemas.microsoft.com/office/drawing/2014/main" id="{259BD7D3-C2E5-58DF-8858-62B2C1B39FFE}"/>
                </a:ext>
              </a:extLst>
            </p:cNvPr>
            <p:cNvSpPr/>
            <p:nvPr/>
          </p:nvSpPr>
          <p:spPr>
            <a:xfrm rot="797477">
              <a:off x="10935713" y="552672"/>
              <a:ext cx="91440" cy="91440"/>
            </a:xfrm>
            <a:prstGeom prst="ellipse">
              <a:avLst/>
            </a:prstGeom>
            <a:solidFill>
              <a:schemeClr val="bg2">
                <a:lumMod val="5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1D7F50FE-263D-7A67-4950-3872AE738324}"/>
                </a:ext>
              </a:extLst>
            </p:cNvPr>
            <p:cNvSpPr/>
            <p:nvPr/>
          </p:nvSpPr>
          <p:spPr>
            <a:xfrm rot="797477">
              <a:off x="10767142" y="622318"/>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4F27FAC0-4730-6CCC-65A3-29D9CBD79929}"/>
                </a:ext>
              </a:extLst>
            </p:cNvPr>
            <p:cNvSpPr/>
            <p:nvPr/>
          </p:nvSpPr>
          <p:spPr>
            <a:xfrm rot="797477">
              <a:off x="10781031" y="798677"/>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CCA3DE-86CE-5077-16BC-58897AF13EE5}"/>
                </a:ext>
              </a:extLst>
            </p:cNvPr>
            <p:cNvSpPr/>
            <p:nvPr/>
          </p:nvSpPr>
          <p:spPr>
            <a:xfrm rot="797477">
              <a:off x="10957964" y="837714"/>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8E85B701-636F-66D1-4B5A-BBB31D4B3B40}"/>
                </a:ext>
              </a:extLst>
            </p:cNvPr>
            <p:cNvSpPr/>
            <p:nvPr/>
          </p:nvSpPr>
          <p:spPr>
            <a:xfrm rot="797477">
              <a:off x="11051361" y="685026"/>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A073F332-5998-66EC-BF71-ED0565BC59AF}"/>
              </a:ext>
            </a:extLst>
          </p:cNvPr>
          <p:cNvSpPr txBox="1"/>
          <p:nvPr/>
        </p:nvSpPr>
        <p:spPr>
          <a:xfrm>
            <a:off x="518906" y="5888757"/>
            <a:ext cx="11476703" cy="769441"/>
          </a:xfrm>
          <a:prstGeom prst="rect">
            <a:avLst/>
          </a:prstGeom>
          <a:noFill/>
        </p:spPr>
        <p:txBody>
          <a:bodyPr wrap="square" rtlCol="0">
            <a:spAutoFit/>
          </a:bodyPr>
          <a:lstStyle/>
          <a:p>
            <a:r>
              <a:rPr lang="en-US" sz="4400" b="1" dirty="0">
                <a:solidFill>
                  <a:schemeClr val="bg1"/>
                </a:solidFill>
                <a:latin typeface="DM Sans 14pt" pitchFamily="2" charset="0"/>
                <a:ea typeface="Cambria Math" panose="02040503050406030204" pitchFamily="18" charset="0"/>
              </a:rPr>
              <a:t>WHAT DID </a:t>
            </a:r>
            <a:r>
              <a:rPr lang="en-US" sz="4400" b="1" dirty="0">
                <a:solidFill>
                  <a:srgbClr val="FF5101"/>
                </a:solidFill>
                <a:latin typeface="DM Sans 14pt" pitchFamily="2" charset="0"/>
                <a:ea typeface="Cambria Math" panose="02040503050406030204" pitchFamily="18" charset="0"/>
              </a:rPr>
              <a:t>DAVINCI</a:t>
            </a:r>
            <a:r>
              <a:rPr lang="en-US" sz="4400" b="1" dirty="0">
                <a:solidFill>
                  <a:schemeClr val="bg1"/>
                </a:solidFill>
                <a:latin typeface="DM Sans 14pt" pitchFamily="2" charset="0"/>
                <a:ea typeface="Cambria Math" panose="02040503050406030204" pitchFamily="18" charset="0"/>
              </a:rPr>
              <a:t> AND </a:t>
            </a:r>
            <a:r>
              <a:rPr lang="en-US" sz="4400" b="1" dirty="0">
                <a:solidFill>
                  <a:srgbClr val="FF0000"/>
                </a:solidFill>
                <a:latin typeface="DM Sans 14pt" pitchFamily="2" charset="0"/>
                <a:ea typeface="Cambria Math" panose="02040503050406030204" pitchFamily="18" charset="0"/>
              </a:rPr>
              <a:t>TESLA</a:t>
            </a:r>
            <a:r>
              <a:rPr lang="en-US" sz="4400" b="1" dirty="0">
                <a:solidFill>
                  <a:schemeClr val="bg1"/>
                </a:solidFill>
                <a:latin typeface="DM Sans 14pt" pitchFamily="2" charset="0"/>
                <a:ea typeface="Cambria Math" panose="02040503050406030204" pitchFamily="18" charset="0"/>
              </a:rPr>
              <a:t> DISCUSS</a:t>
            </a:r>
            <a:r>
              <a:rPr lang="en-US" sz="4400" b="1" dirty="0">
                <a:solidFill>
                  <a:srgbClr val="FF0000"/>
                </a:solidFill>
                <a:latin typeface="DM Sans 14pt" pitchFamily="2" charset="0"/>
                <a:ea typeface="Cambria Math" panose="02040503050406030204" pitchFamily="18" charset="0"/>
              </a:rPr>
              <a:t>?</a:t>
            </a:r>
          </a:p>
        </p:txBody>
      </p:sp>
    </p:spTree>
    <p:extLst>
      <p:ext uri="{BB962C8B-B14F-4D97-AF65-F5344CB8AC3E}">
        <p14:creationId xmlns:p14="http://schemas.microsoft.com/office/powerpoint/2010/main" val="17467124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Two men sitting at a table playing chess&#10;&#10;Description automatically generated">
            <a:extLst>
              <a:ext uri="{FF2B5EF4-FFF2-40B4-BE49-F238E27FC236}">
                <a16:creationId xmlns:a16="http://schemas.microsoft.com/office/drawing/2014/main" id="{41D7F996-ACD1-14B3-6A97-337D5ED4E5C6}"/>
              </a:ext>
            </a:extLst>
          </p:cNvPr>
          <p:cNvPicPr>
            <a:picLocks/>
          </p:cNvPicPr>
          <p:nvPr/>
        </p:nvPicPr>
        <p:blipFill rotWithShape="1">
          <a:blip r:embed="rId2">
            <a:extLst>
              <a:ext uri="{28A0092B-C50C-407E-A947-70E740481C1C}">
                <a14:useLocalDpi xmlns:a14="http://schemas.microsoft.com/office/drawing/2010/main" val="0"/>
              </a:ext>
            </a:extLst>
          </a:blip>
          <a:srcRect b="8647"/>
          <a:stretch/>
        </p:blipFill>
        <p:spPr>
          <a:xfrm>
            <a:off x="0" y="309716"/>
            <a:ext cx="12192000" cy="6327058"/>
          </a:xfrm>
          <a:prstGeom prst="rect">
            <a:avLst/>
          </a:prstGeom>
        </p:spPr>
      </p:pic>
      <p:sp>
        <p:nvSpPr>
          <p:cNvPr id="16" name="Rectangle 15">
            <a:extLst>
              <a:ext uri="{FF2B5EF4-FFF2-40B4-BE49-F238E27FC236}">
                <a16:creationId xmlns:a16="http://schemas.microsoft.com/office/drawing/2014/main" id="{DA715957-253C-8865-74EB-441320207098}"/>
              </a:ext>
            </a:extLst>
          </p:cNvPr>
          <p:cNvSpPr/>
          <p:nvPr/>
        </p:nvSpPr>
        <p:spPr>
          <a:xfrm>
            <a:off x="480412" y="5934933"/>
            <a:ext cx="11273265" cy="647657"/>
          </a:xfrm>
          <a:prstGeom prst="rect">
            <a:avLst/>
          </a:prstGeom>
          <a:solidFill>
            <a:srgbClr val="060606">
              <a:alpha val="6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58152839-FBE1-C54B-C0DE-DBB0ADB81871}"/>
              </a:ext>
            </a:extLst>
          </p:cNvPr>
          <p:cNvSpPr txBox="1"/>
          <p:nvPr/>
        </p:nvSpPr>
        <p:spPr>
          <a:xfrm>
            <a:off x="518905" y="5888757"/>
            <a:ext cx="11501029" cy="769441"/>
          </a:xfrm>
          <a:prstGeom prst="rect">
            <a:avLst/>
          </a:prstGeom>
          <a:noFill/>
        </p:spPr>
        <p:txBody>
          <a:bodyPr wrap="square" rtlCol="0">
            <a:spAutoFit/>
          </a:bodyPr>
          <a:lstStyle/>
          <a:p>
            <a:r>
              <a:rPr lang="en-US" sz="4400" b="1" dirty="0">
                <a:solidFill>
                  <a:schemeClr val="bg1"/>
                </a:solidFill>
                <a:latin typeface="DM Sans 14pt" pitchFamily="2" charset="0"/>
                <a:ea typeface="Cambria Math" panose="02040503050406030204" pitchFamily="18" charset="0"/>
              </a:rPr>
              <a:t>WHAT DID </a:t>
            </a:r>
            <a:r>
              <a:rPr lang="en-US" sz="4400" b="1" dirty="0">
                <a:solidFill>
                  <a:srgbClr val="FF0000"/>
                </a:solidFill>
                <a:latin typeface="DM Sans 14pt" pitchFamily="2" charset="0"/>
                <a:ea typeface="Cambria Math" panose="02040503050406030204" pitchFamily="18" charset="0"/>
              </a:rPr>
              <a:t>DAVINCI</a:t>
            </a:r>
            <a:r>
              <a:rPr lang="en-US" sz="4400" b="1" dirty="0">
                <a:solidFill>
                  <a:schemeClr val="bg1"/>
                </a:solidFill>
                <a:latin typeface="DM Sans 14pt" pitchFamily="2" charset="0"/>
                <a:ea typeface="Cambria Math" panose="02040503050406030204" pitchFamily="18" charset="0"/>
              </a:rPr>
              <a:t> AND </a:t>
            </a:r>
            <a:r>
              <a:rPr lang="en-US" sz="4400" b="1" dirty="0">
                <a:solidFill>
                  <a:srgbClr val="FF0000"/>
                </a:solidFill>
                <a:latin typeface="DM Sans 14pt" pitchFamily="2" charset="0"/>
                <a:ea typeface="Cambria Math" panose="02040503050406030204" pitchFamily="18" charset="0"/>
              </a:rPr>
              <a:t>TESLA</a:t>
            </a:r>
            <a:r>
              <a:rPr lang="en-US" sz="4400" b="1" dirty="0">
                <a:solidFill>
                  <a:schemeClr val="bg1"/>
                </a:solidFill>
                <a:latin typeface="DM Sans 14pt" pitchFamily="2" charset="0"/>
                <a:ea typeface="Cambria Math" panose="02040503050406030204" pitchFamily="18" charset="0"/>
              </a:rPr>
              <a:t> DISCUSS</a:t>
            </a:r>
            <a:r>
              <a:rPr lang="en-US" sz="4400" b="1" dirty="0">
                <a:solidFill>
                  <a:srgbClr val="FF0000"/>
                </a:solidFill>
                <a:latin typeface="DM Sans 14pt" pitchFamily="2" charset="0"/>
                <a:ea typeface="Cambria Math" panose="02040503050406030204" pitchFamily="18" charset="0"/>
              </a:rPr>
              <a:t>?</a:t>
            </a:r>
          </a:p>
        </p:txBody>
      </p:sp>
      <p:sp>
        <p:nvSpPr>
          <p:cNvPr id="19" name="Rectangle 18">
            <a:extLst>
              <a:ext uri="{FF2B5EF4-FFF2-40B4-BE49-F238E27FC236}">
                <a16:creationId xmlns:a16="http://schemas.microsoft.com/office/drawing/2014/main" id="{1E09B108-8E85-1E9F-570A-2F9BA8EF08EE}"/>
              </a:ext>
            </a:extLst>
          </p:cNvPr>
          <p:cNvSpPr/>
          <p:nvPr/>
        </p:nvSpPr>
        <p:spPr>
          <a:xfrm>
            <a:off x="388972" y="5840358"/>
            <a:ext cx="91440" cy="731520"/>
          </a:xfrm>
          <a:prstGeom prst="rect">
            <a:avLst/>
          </a:prstGeom>
          <a:solidFill>
            <a:srgbClr val="7B7B7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274796D4-545E-B681-5111-7D254BD2EB96}"/>
              </a:ext>
            </a:extLst>
          </p:cNvPr>
          <p:cNvGrpSpPr/>
          <p:nvPr/>
        </p:nvGrpSpPr>
        <p:grpSpPr>
          <a:xfrm>
            <a:off x="382687" y="567421"/>
            <a:ext cx="548640" cy="548640"/>
            <a:chOff x="10767142" y="552672"/>
            <a:chExt cx="375659" cy="376482"/>
          </a:xfrm>
        </p:grpSpPr>
        <p:sp>
          <p:nvSpPr>
            <p:cNvPr id="21" name="Oval 20">
              <a:extLst>
                <a:ext uri="{FF2B5EF4-FFF2-40B4-BE49-F238E27FC236}">
                  <a16:creationId xmlns:a16="http://schemas.microsoft.com/office/drawing/2014/main" id="{7F9A8F0F-EAA0-5D3C-B9C1-E45294A974C8}"/>
                </a:ext>
              </a:extLst>
            </p:cNvPr>
            <p:cNvSpPr/>
            <p:nvPr/>
          </p:nvSpPr>
          <p:spPr>
            <a:xfrm rot="797477">
              <a:off x="10935713" y="552672"/>
              <a:ext cx="91440" cy="91440"/>
            </a:xfrm>
            <a:prstGeom prst="ellipse">
              <a:avLst/>
            </a:prstGeom>
            <a:solidFill>
              <a:schemeClr val="bg2">
                <a:lumMod val="5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5165619A-F2EC-BABC-D223-82835B509510}"/>
                </a:ext>
              </a:extLst>
            </p:cNvPr>
            <p:cNvSpPr/>
            <p:nvPr/>
          </p:nvSpPr>
          <p:spPr>
            <a:xfrm rot="797477">
              <a:off x="10767142" y="622318"/>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C14FDC1-6C71-0276-8DDF-77F4240939F3}"/>
                </a:ext>
              </a:extLst>
            </p:cNvPr>
            <p:cNvSpPr/>
            <p:nvPr/>
          </p:nvSpPr>
          <p:spPr>
            <a:xfrm rot="797477">
              <a:off x="10781031" y="798677"/>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D5662C73-8A8D-2F1D-65B5-65109975BA76}"/>
                </a:ext>
              </a:extLst>
            </p:cNvPr>
            <p:cNvSpPr/>
            <p:nvPr/>
          </p:nvSpPr>
          <p:spPr>
            <a:xfrm rot="797477">
              <a:off x="10957964" y="837714"/>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26E2A2B5-8E3D-3ABE-B52F-8F46185E8257}"/>
                </a:ext>
              </a:extLst>
            </p:cNvPr>
            <p:cNvSpPr/>
            <p:nvPr/>
          </p:nvSpPr>
          <p:spPr>
            <a:xfrm rot="797477">
              <a:off x="11051361" y="685026"/>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98986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oil rig in the middle of a sea&#10;&#10;Description automatically generated">
            <a:extLst>
              <a:ext uri="{FF2B5EF4-FFF2-40B4-BE49-F238E27FC236}">
                <a16:creationId xmlns:a16="http://schemas.microsoft.com/office/drawing/2014/main" id="{4120F6CB-4DB0-7DC3-959B-FCF9B42B09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16" y="0"/>
            <a:ext cx="12192000" cy="6858000"/>
          </a:xfrm>
          <a:prstGeom prst="rect">
            <a:avLst/>
          </a:prstGeom>
        </p:spPr>
      </p:pic>
      <p:sp>
        <p:nvSpPr>
          <p:cNvPr id="11" name="Rectangle 10">
            <a:extLst>
              <a:ext uri="{FF2B5EF4-FFF2-40B4-BE49-F238E27FC236}">
                <a16:creationId xmlns:a16="http://schemas.microsoft.com/office/drawing/2014/main" id="{08BAF2CC-24C5-1DE2-5468-80C845269083}"/>
              </a:ext>
            </a:extLst>
          </p:cNvPr>
          <p:cNvSpPr/>
          <p:nvPr/>
        </p:nvSpPr>
        <p:spPr>
          <a:xfrm>
            <a:off x="0" y="-15240"/>
            <a:ext cx="12192000" cy="6873240"/>
          </a:xfrm>
          <a:prstGeom prst="rect">
            <a:avLst/>
          </a:prstGeom>
          <a:solidFill>
            <a:schemeClr val="bg2">
              <a:lumMod val="10000"/>
              <a:alpha val="39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C03A4A2-E776-C583-E36E-99F23B398A9B}"/>
              </a:ext>
            </a:extLst>
          </p:cNvPr>
          <p:cNvSpPr/>
          <p:nvPr/>
        </p:nvSpPr>
        <p:spPr>
          <a:xfrm>
            <a:off x="674152" y="4255877"/>
            <a:ext cx="11499232" cy="2020517"/>
          </a:xfrm>
          <a:prstGeom prst="rect">
            <a:avLst/>
          </a:prstGeom>
          <a:solidFill>
            <a:srgbClr val="060606">
              <a:alpha val="75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DA16056E-D2CB-FE92-2279-ADA48B080F54}"/>
              </a:ext>
            </a:extLst>
          </p:cNvPr>
          <p:cNvSpPr/>
          <p:nvPr/>
        </p:nvSpPr>
        <p:spPr>
          <a:xfrm>
            <a:off x="-11864" y="-2"/>
            <a:ext cx="2005781" cy="6857999"/>
          </a:xfrm>
          <a:prstGeom prst="rect">
            <a:avLst/>
          </a:prstGeom>
          <a:gradFill flip="none" rotWithShape="1">
            <a:gsLst>
              <a:gs pos="0">
                <a:srgbClr val="060606">
                  <a:lumMod val="12000"/>
                </a:srgbClr>
              </a:gs>
              <a:gs pos="100000">
                <a:srgbClr val="060606">
                  <a:alpha val="0"/>
                </a:srgb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AF115977-8ED5-9E37-928D-5480F4E3FC86}"/>
              </a:ext>
            </a:extLst>
          </p:cNvPr>
          <p:cNvSpPr/>
          <p:nvPr/>
        </p:nvSpPr>
        <p:spPr>
          <a:xfrm>
            <a:off x="10219344" y="-1"/>
            <a:ext cx="1981964" cy="6857999"/>
          </a:xfrm>
          <a:prstGeom prst="rect">
            <a:avLst/>
          </a:prstGeom>
          <a:gradFill flip="none" rotWithShape="1">
            <a:gsLst>
              <a:gs pos="54160">
                <a:srgbClr val="040404">
                  <a:alpha val="57000"/>
                </a:srgbClr>
              </a:gs>
              <a:gs pos="0">
                <a:srgbClr val="060606">
                  <a:alpha val="0"/>
                  <a:lumMod val="0"/>
                </a:srgbClr>
              </a:gs>
              <a:gs pos="100000">
                <a:srgbClr val="060606"/>
              </a:gs>
            </a:gsLst>
            <a:lin ang="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1CFFC2E0-CDEA-BBC1-AC36-FAAF9E893400}"/>
              </a:ext>
            </a:extLst>
          </p:cNvPr>
          <p:cNvGrpSpPr/>
          <p:nvPr/>
        </p:nvGrpSpPr>
        <p:grpSpPr>
          <a:xfrm>
            <a:off x="10910857" y="493679"/>
            <a:ext cx="548640" cy="548640"/>
            <a:chOff x="10767142" y="552672"/>
            <a:chExt cx="375659" cy="376482"/>
          </a:xfrm>
        </p:grpSpPr>
        <p:sp>
          <p:nvSpPr>
            <p:cNvPr id="14" name="Oval 13">
              <a:extLst>
                <a:ext uri="{FF2B5EF4-FFF2-40B4-BE49-F238E27FC236}">
                  <a16:creationId xmlns:a16="http://schemas.microsoft.com/office/drawing/2014/main" id="{9F77E11B-1817-7E68-5CA6-04188DD13378}"/>
                </a:ext>
              </a:extLst>
            </p:cNvPr>
            <p:cNvSpPr/>
            <p:nvPr/>
          </p:nvSpPr>
          <p:spPr>
            <a:xfrm rot="797477">
              <a:off x="10935713" y="552672"/>
              <a:ext cx="91440" cy="91440"/>
            </a:xfrm>
            <a:prstGeom prst="ellipse">
              <a:avLst/>
            </a:prstGeom>
            <a:solidFill>
              <a:schemeClr val="bg2">
                <a:lumMod val="5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E0F27C09-C028-10B0-C499-8B29D075610A}"/>
                </a:ext>
              </a:extLst>
            </p:cNvPr>
            <p:cNvSpPr/>
            <p:nvPr/>
          </p:nvSpPr>
          <p:spPr>
            <a:xfrm rot="797477">
              <a:off x="10767142" y="622318"/>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A9A5CB7C-DE2B-B64A-9A33-D09C62C3AB79}"/>
                </a:ext>
              </a:extLst>
            </p:cNvPr>
            <p:cNvSpPr/>
            <p:nvPr/>
          </p:nvSpPr>
          <p:spPr>
            <a:xfrm rot="797477">
              <a:off x="10781031" y="798677"/>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0E5B6DB-6961-9E3E-8A6E-815ED3A4F2FA}"/>
                </a:ext>
              </a:extLst>
            </p:cNvPr>
            <p:cNvSpPr/>
            <p:nvPr/>
          </p:nvSpPr>
          <p:spPr>
            <a:xfrm rot="797477">
              <a:off x="10957964" y="837714"/>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C89C89DD-DBA5-A1C5-D1C2-863E665298C9}"/>
                </a:ext>
              </a:extLst>
            </p:cNvPr>
            <p:cNvSpPr/>
            <p:nvPr/>
          </p:nvSpPr>
          <p:spPr>
            <a:xfrm rot="797477">
              <a:off x="11051361" y="685026"/>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C5374EFE-D9A2-A882-C547-ED572C53698D}"/>
              </a:ext>
            </a:extLst>
          </p:cNvPr>
          <p:cNvSpPr/>
          <p:nvPr/>
        </p:nvSpPr>
        <p:spPr>
          <a:xfrm>
            <a:off x="486173" y="4198990"/>
            <a:ext cx="109728" cy="20116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2C29AEC6-A412-5013-D7B5-F09D4A425732}"/>
              </a:ext>
            </a:extLst>
          </p:cNvPr>
          <p:cNvSpPr txBox="1"/>
          <p:nvPr/>
        </p:nvSpPr>
        <p:spPr>
          <a:xfrm>
            <a:off x="614517" y="4198990"/>
            <a:ext cx="11499233" cy="2308324"/>
          </a:xfrm>
          <a:prstGeom prst="rect">
            <a:avLst/>
          </a:prstGeom>
          <a:noFill/>
          <a:ln>
            <a:noFill/>
          </a:ln>
        </p:spPr>
        <p:txBody>
          <a:bodyPr wrap="square" rtlCol="0">
            <a:spAutoFit/>
          </a:bodyPr>
          <a:lstStyle/>
          <a:p>
            <a:r>
              <a:rPr lang="en-US" sz="7200" b="1" dirty="0">
                <a:solidFill>
                  <a:schemeClr val="bg1"/>
                </a:solidFill>
                <a:latin typeface="DM Sans 14pt SemiBold" pitchFamily="2" charset="0"/>
              </a:rPr>
              <a:t>IF DATA IS THE </a:t>
            </a:r>
            <a:r>
              <a:rPr lang="en-US" sz="7200" b="1" dirty="0">
                <a:solidFill>
                  <a:srgbClr val="FF5101"/>
                </a:solidFill>
                <a:latin typeface="DM Sans 14pt SemiBold" pitchFamily="2" charset="0"/>
              </a:rPr>
              <a:t>NEW OIL</a:t>
            </a:r>
            <a:r>
              <a:rPr lang="en-US" sz="7200" b="1" dirty="0">
                <a:solidFill>
                  <a:schemeClr val="bg1"/>
                </a:solidFill>
                <a:latin typeface="DM Sans 14pt SemiBold" pitchFamily="2" charset="0"/>
              </a:rPr>
              <a:t>,</a:t>
            </a:r>
          </a:p>
          <a:p>
            <a:r>
              <a:rPr lang="en-US" sz="7200" b="1" dirty="0">
                <a:solidFill>
                  <a:schemeClr val="bg1"/>
                </a:solidFill>
                <a:latin typeface="DM Sans 14pt SemiBold" pitchFamily="2" charset="0"/>
              </a:rPr>
              <a:t>WHAT IS </a:t>
            </a:r>
            <a:r>
              <a:rPr lang="en-US" sz="7200" b="1" dirty="0">
                <a:solidFill>
                  <a:srgbClr val="FF5101"/>
                </a:solidFill>
                <a:latin typeface="DM Sans 14pt SemiBold" pitchFamily="2" charset="0"/>
              </a:rPr>
              <a:t>THE NEW DATA?</a:t>
            </a:r>
          </a:p>
        </p:txBody>
      </p:sp>
    </p:spTree>
    <p:extLst>
      <p:ext uri="{BB962C8B-B14F-4D97-AF65-F5344CB8AC3E}">
        <p14:creationId xmlns:p14="http://schemas.microsoft.com/office/powerpoint/2010/main" val="14507847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rumpled paper and light bulb&#10;&#10;Description automatically generated">
            <a:extLst>
              <a:ext uri="{FF2B5EF4-FFF2-40B4-BE49-F238E27FC236}">
                <a16:creationId xmlns:a16="http://schemas.microsoft.com/office/drawing/2014/main" id="{D2E6EE8B-3746-6A15-F472-4798FBE41E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3393" y="12222"/>
            <a:ext cx="10263535" cy="6845778"/>
          </a:xfrm>
          <a:prstGeom prst="rect">
            <a:avLst/>
          </a:prstGeom>
          <a:ln>
            <a:noFill/>
          </a:ln>
        </p:spPr>
      </p:pic>
      <p:sp>
        <p:nvSpPr>
          <p:cNvPr id="7" name="Rectangle 6">
            <a:extLst>
              <a:ext uri="{FF2B5EF4-FFF2-40B4-BE49-F238E27FC236}">
                <a16:creationId xmlns:a16="http://schemas.microsoft.com/office/drawing/2014/main" id="{64324394-8E31-B163-77E5-41352FD1A680}"/>
              </a:ext>
            </a:extLst>
          </p:cNvPr>
          <p:cNvSpPr/>
          <p:nvPr/>
        </p:nvSpPr>
        <p:spPr>
          <a:xfrm>
            <a:off x="973393" y="12222"/>
            <a:ext cx="10281857" cy="6858000"/>
          </a:xfrm>
          <a:prstGeom prst="rect">
            <a:avLst/>
          </a:prstGeom>
          <a:solidFill>
            <a:srgbClr val="060606">
              <a:alpha val="8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84398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collection of sketches of various shapes&#10;&#10;Description automatically generated">
            <a:extLst>
              <a:ext uri="{FF2B5EF4-FFF2-40B4-BE49-F238E27FC236}">
                <a16:creationId xmlns:a16="http://schemas.microsoft.com/office/drawing/2014/main" id="{4FB40805-1BDE-25E6-5B9B-9448BC5210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2473" y="339213"/>
            <a:ext cx="10157356" cy="6297561"/>
          </a:xfrm>
          <a:prstGeom prst="rect">
            <a:avLst/>
          </a:prstGeom>
        </p:spPr>
      </p:pic>
      <p:sp>
        <p:nvSpPr>
          <p:cNvPr id="6" name="Rectangle 5">
            <a:extLst>
              <a:ext uri="{FF2B5EF4-FFF2-40B4-BE49-F238E27FC236}">
                <a16:creationId xmlns:a16="http://schemas.microsoft.com/office/drawing/2014/main" id="{209B4855-E911-95A6-5CD9-56E3C4210625}"/>
              </a:ext>
            </a:extLst>
          </p:cNvPr>
          <p:cNvSpPr/>
          <p:nvPr/>
        </p:nvSpPr>
        <p:spPr>
          <a:xfrm>
            <a:off x="1112473" y="339212"/>
            <a:ext cx="10157356" cy="6297561"/>
          </a:xfrm>
          <a:prstGeom prst="rect">
            <a:avLst/>
          </a:prstGeom>
          <a:solidFill>
            <a:srgbClr val="060606">
              <a:alpha val="89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873582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oil rig in the ocean&#10;&#10;Description automatically generated">
            <a:extLst>
              <a:ext uri="{FF2B5EF4-FFF2-40B4-BE49-F238E27FC236}">
                <a16:creationId xmlns:a16="http://schemas.microsoft.com/office/drawing/2014/main" id="{C0EC0EF3-2CF1-B7A7-25E2-CA4CE0D6CF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
        <p:nvSpPr>
          <p:cNvPr id="2" name="Rectangle 1">
            <a:extLst>
              <a:ext uri="{FF2B5EF4-FFF2-40B4-BE49-F238E27FC236}">
                <a16:creationId xmlns:a16="http://schemas.microsoft.com/office/drawing/2014/main" id="{056B4C6C-571B-B5E6-9023-028351DAD38C}"/>
              </a:ext>
            </a:extLst>
          </p:cNvPr>
          <p:cNvSpPr/>
          <p:nvPr/>
        </p:nvSpPr>
        <p:spPr>
          <a:xfrm>
            <a:off x="0" y="0"/>
            <a:ext cx="958645" cy="6857999"/>
          </a:xfrm>
          <a:prstGeom prst="rect">
            <a:avLst/>
          </a:prstGeom>
          <a:gradFill flip="none" rotWithShape="1">
            <a:gsLst>
              <a:gs pos="48000">
                <a:srgbClr val="818181">
                  <a:alpha val="54000"/>
                  <a:lumMod val="13000"/>
                </a:srgbClr>
              </a:gs>
              <a:gs pos="0">
                <a:srgbClr val="060606">
                  <a:lumMod val="12000"/>
                </a:srgbClr>
              </a:gs>
              <a:gs pos="100000">
                <a:srgbClr val="060606">
                  <a:alpha val="0"/>
                </a:srgb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FCFE357F-0B23-5932-48B3-3961CD15AB90}"/>
              </a:ext>
            </a:extLst>
          </p:cNvPr>
          <p:cNvSpPr/>
          <p:nvPr/>
        </p:nvSpPr>
        <p:spPr>
          <a:xfrm>
            <a:off x="11231957" y="1"/>
            <a:ext cx="958645" cy="6857999"/>
          </a:xfrm>
          <a:prstGeom prst="rect">
            <a:avLst/>
          </a:prstGeom>
          <a:gradFill flip="none" rotWithShape="1">
            <a:gsLst>
              <a:gs pos="54160">
                <a:srgbClr val="040404">
                  <a:alpha val="57000"/>
                </a:srgbClr>
              </a:gs>
              <a:gs pos="0">
                <a:srgbClr val="060606">
                  <a:alpha val="0"/>
                  <a:lumMod val="0"/>
                </a:srgbClr>
              </a:gs>
              <a:gs pos="100000">
                <a:srgbClr val="060606"/>
              </a:gs>
            </a:gsLst>
            <a:lin ang="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920121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erson sitting in a chair next to a person in a suit&#10;&#10;Description automatically generated">
            <a:extLst>
              <a:ext uri="{FF2B5EF4-FFF2-40B4-BE49-F238E27FC236}">
                <a16:creationId xmlns:a16="http://schemas.microsoft.com/office/drawing/2014/main" id="{0A34E48D-C6C1-6367-4AA6-4F126F0E64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6" name="Rectangle 15">
            <a:extLst>
              <a:ext uri="{FF2B5EF4-FFF2-40B4-BE49-F238E27FC236}">
                <a16:creationId xmlns:a16="http://schemas.microsoft.com/office/drawing/2014/main" id="{DA715957-253C-8865-74EB-441320207098}"/>
              </a:ext>
            </a:extLst>
          </p:cNvPr>
          <p:cNvSpPr/>
          <p:nvPr/>
        </p:nvSpPr>
        <p:spPr>
          <a:xfrm>
            <a:off x="1037047" y="627988"/>
            <a:ext cx="11273265" cy="2051300"/>
          </a:xfrm>
          <a:prstGeom prst="rect">
            <a:avLst/>
          </a:prstGeom>
          <a:solidFill>
            <a:srgbClr val="060606">
              <a:alpha val="7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B7DDF66F-8F15-28E1-A577-7C9390011BFE}"/>
              </a:ext>
            </a:extLst>
          </p:cNvPr>
          <p:cNvSpPr/>
          <p:nvPr/>
        </p:nvSpPr>
        <p:spPr>
          <a:xfrm>
            <a:off x="-6028" y="-1"/>
            <a:ext cx="1519084" cy="6857999"/>
          </a:xfrm>
          <a:prstGeom prst="rect">
            <a:avLst/>
          </a:prstGeom>
          <a:gradFill flip="none" rotWithShape="1">
            <a:gsLst>
              <a:gs pos="48000">
                <a:srgbClr val="818181">
                  <a:lumMod val="13000"/>
                  <a:alpha val="88000"/>
                </a:srgbClr>
              </a:gs>
              <a:gs pos="0">
                <a:srgbClr val="060606">
                  <a:lumMod val="12000"/>
                </a:srgbClr>
              </a:gs>
              <a:gs pos="100000">
                <a:srgbClr val="060606">
                  <a:alpha val="0"/>
                </a:srgb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9DBE8336-88D9-9EFA-BC33-CE3294EFC8C1}"/>
              </a:ext>
            </a:extLst>
          </p:cNvPr>
          <p:cNvSpPr/>
          <p:nvPr/>
        </p:nvSpPr>
        <p:spPr>
          <a:xfrm>
            <a:off x="10471355" y="1"/>
            <a:ext cx="1719247" cy="6857999"/>
          </a:xfrm>
          <a:prstGeom prst="rect">
            <a:avLst/>
          </a:prstGeom>
          <a:gradFill flip="none" rotWithShape="1">
            <a:gsLst>
              <a:gs pos="54160">
                <a:srgbClr val="040404">
                  <a:alpha val="81000"/>
                </a:srgbClr>
              </a:gs>
              <a:gs pos="0">
                <a:srgbClr val="060606">
                  <a:alpha val="0"/>
                  <a:lumMod val="0"/>
                </a:srgbClr>
              </a:gs>
              <a:gs pos="100000">
                <a:srgbClr val="060606"/>
              </a:gs>
            </a:gsLst>
            <a:lin ang="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 name="Group 19">
            <a:extLst>
              <a:ext uri="{FF2B5EF4-FFF2-40B4-BE49-F238E27FC236}">
                <a16:creationId xmlns:a16="http://schemas.microsoft.com/office/drawing/2014/main" id="{274796D4-545E-B681-5111-7D254BD2EB96}"/>
              </a:ext>
            </a:extLst>
          </p:cNvPr>
          <p:cNvGrpSpPr/>
          <p:nvPr/>
        </p:nvGrpSpPr>
        <p:grpSpPr>
          <a:xfrm>
            <a:off x="11330978" y="5955692"/>
            <a:ext cx="548640" cy="548640"/>
            <a:chOff x="10767142" y="552672"/>
            <a:chExt cx="375659" cy="376482"/>
          </a:xfrm>
        </p:grpSpPr>
        <p:sp>
          <p:nvSpPr>
            <p:cNvPr id="21" name="Oval 20">
              <a:extLst>
                <a:ext uri="{FF2B5EF4-FFF2-40B4-BE49-F238E27FC236}">
                  <a16:creationId xmlns:a16="http://schemas.microsoft.com/office/drawing/2014/main" id="{7F9A8F0F-EAA0-5D3C-B9C1-E45294A974C8}"/>
                </a:ext>
              </a:extLst>
            </p:cNvPr>
            <p:cNvSpPr/>
            <p:nvPr/>
          </p:nvSpPr>
          <p:spPr>
            <a:xfrm rot="797477">
              <a:off x="10935713" y="552672"/>
              <a:ext cx="91440" cy="91440"/>
            </a:xfrm>
            <a:prstGeom prst="ellipse">
              <a:avLst/>
            </a:prstGeom>
            <a:solidFill>
              <a:schemeClr val="bg2">
                <a:lumMod val="5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5165619A-F2EC-BABC-D223-82835B509510}"/>
                </a:ext>
              </a:extLst>
            </p:cNvPr>
            <p:cNvSpPr/>
            <p:nvPr/>
          </p:nvSpPr>
          <p:spPr>
            <a:xfrm rot="797477">
              <a:off x="10767142" y="622318"/>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C14FDC1-6C71-0276-8DDF-77F4240939F3}"/>
                </a:ext>
              </a:extLst>
            </p:cNvPr>
            <p:cNvSpPr/>
            <p:nvPr/>
          </p:nvSpPr>
          <p:spPr>
            <a:xfrm rot="797477">
              <a:off x="10781031" y="798677"/>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D5662C73-8A8D-2F1D-65B5-65109975BA76}"/>
                </a:ext>
              </a:extLst>
            </p:cNvPr>
            <p:cNvSpPr/>
            <p:nvPr/>
          </p:nvSpPr>
          <p:spPr>
            <a:xfrm rot="797477">
              <a:off x="10957964" y="837714"/>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26E2A2B5-8E3D-3ABE-B52F-8F46185E8257}"/>
                </a:ext>
              </a:extLst>
            </p:cNvPr>
            <p:cNvSpPr/>
            <p:nvPr/>
          </p:nvSpPr>
          <p:spPr>
            <a:xfrm rot="797477">
              <a:off x="11051361" y="685026"/>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58152839-FBE1-C54B-C0DE-DBB0ADB81871}"/>
              </a:ext>
            </a:extLst>
          </p:cNvPr>
          <p:cNvSpPr txBox="1"/>
          <p:nvPr/>
        </p:nvSpPr>
        <p:spPr>
          <a:xfrm>
            <a:off x="1117350" y="595499"/>
            <a:ext cx="11073252" cy="2308324"/>
          </a:xfrm>
          <a:prstGeom prst="rect">
            <a:avLst/>
          </a:prstGeom>
          <a:noFill/>
        </p:spPr>
        <p:txBody>
          <a:bodyPr wrap="square" rtlCol="0">
            <a:spAutoFit/>
          </a:bodyPr>
          <a:lstStyle/>
          <a:p>
            <a:r>
              <a:rPr lang="en-US" sz="7200" b="1" dirty="0">
                <a:solidFill>
                  <a:schemeClr val="bg1">
                    <a:lumMod val="85000"/>
                  </a:schemeClr>
                </a:solidFill>
                <a:latin typeface="DM Sans 14pt SemiBold" pitchFamily="2" charset="0"/>
                <a:ea typeface="Cambria Math" panose="02040503050406030204" pitchFamily="18" charset="0"/>
              </a:rPr>
              <a:t>WHAT ARE DAVINCI AND TESLA </a:t>
            </a:r>
            <a:r>
              <a:rPr lang="en-US" sz="7200" b="1" dirty="0">
                <a:solidFill>
                  <a:srgbClr val="FF5101"/>
                </a:solidFill>
                <a:latin typeface="DM Sans 14pt SemiBold" pitchFamily="2" charset="0"/>
                <a:ea typeface="Cambria Math" panose="02040503050406030204" pitchFamily="18" charset="0"/>
              </a:rPr>
              <a:t>DESIGNING?</a:t>
            </a:r>
          </a:p>
        </p:txBody>
      </p:sp>
      <p:sp>
        <p:nvSpPr>
          <p:cNvPr id="19" name="Rectangle 18">
            <a:extLst>
              <a:ext uri="{FF2B5EF4-FFF2-40B4-BE49-F238E27FC236}">
                <a16:creationId xmlns:a16="http://schemas.microsoft.com/office/drawing/2014/main" id="{1E09B108-8E85-1E9F-570A-2F9BA8EF08EE}"/>
              </a:ext>
            </a:extLst>
          </p:cNvPr>
          <p:cNvSpPr/>
          <p:nvPr/>
        </p:nvSpPr>
        <p:spPr>
          <a:xfrm>
            <a:off x="847808" y="627988"/>
            <a:ext cx="91440" cy="2011680"/>
          </a:xfrm>
          <a:prstGeom prst="rect">
            <a:avLst/>
          </a:prstGeom>
          <a:solidFill>
            <a:srgbClr val="7B7B7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9424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3F39FFB-EE5B-CBCC-C326-9F549CAF46B5}"/>
              </a:ext>
            </a:extLst>
          </p:cNvPr>
          <p:cNvGrpSpPr/>
          <p:nvPr/>
        </p:nvGrpSpPr>
        <p:grpSpPr>
          <a:xfrm>
            <a:off x="715101" y="411456"/>
            <a:ext cx="822960" cy="822960"/>
            <a:chOff x="2867267" y="2626823"/>
            <a:chExt cx="1353531" cy="1371600"/>
          </a:xfrm>
          <a:solidFill>
            <a:schemeClr val="accent2"/>
          </a:solidFill>
        </p:grpSpPr>
        <p:sp>
          <p:nvSpPr>
            <p:cNvPr id="5" name="Oval 4">
              <a:extLst>
                <a:ext uri="{FF2B5EF4-FFF2-40B4-BE49-F238E27FC236}">
                  <a16:creationId xmlns:a16="http://schemas.microsoft.com/office/drawing/2014/main" id="{F9A40E3A-66D3-19F6-6EB0-D82C6F24B9D5}"/>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666A5047-7772-FB91-B5CA-8E77E42B165C}"/>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1A0AA3FF-EDC1-A83A-717E-AB8C2F20242C}"/>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051AE56C-A705-9B4E-46EC-66F8D2D3D615}"/>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E6FC87E7-7B20-FEC9-2817-2426B6B42447}"/>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B39A7795-F021-A2FD-E8CA-777202A2CD9B}"/>
              </a:ext>
            </a:extLst>
          </p:cNvPr>
          <p:cNvSpPr txBox="1"/>
          <p:nvPr/>
        </p:nvSpPr>
        <p:spPr>
          <a:xfrm>
            <a:off x="1715459" y="549502"/>
            <a:ext cx="2383794"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Product Crafts</a:t>
            </a:r>
          </a:p>
        </p:txBody>
      </p:sp>
      <p:sp>
        <p:nvSpPr>
          <p:cNvPr id="11" name="Rectangle 10">
            <a:extLst>
              <a:ext uri="{FF2B5EF4-FFF2-40B4-BE49-F238E27FC236}">
                <a16:creationId xmlns:a16="http://schemas.microsoft.com/office/drawing/2014/main" id="{D139C7B4-CC4F-D0BE-B140-5B44D0C6F9DE}"/>
              </a:ext>
            </a:extLst>
          </p:cNvPr>
          <p:cNvSpPr/>
          <p:nvPr/>
        </p:nvSpPr>
        <p:spPr>
          <a:xfrm>
            <a:off x="756293" y="1434905"/>
            <a:ext cx="10652605" cy="25462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lvl="1" algn="ctr"/>
            <a:r>
              <a:rPr lang="en-US" dirty="0"/>
              <a:t>A banner that refreshes content every 10 secs (the picture and text should be refreshed)</a:t>
            </a:r>
          </a:p>
        </p:txBody>
      </p:sp>
      <p:sp>
        <p:nvSpPr>
          <p:cNvPr id="12" name="Rectangle 11">
            <a:extLst>
              <a:ext uri="{FF2B5EF4-FFF2-40B4-BE49-F238E27FC236}">
                <a16:creationId xmlns:a16="http://schemas.microsoft.com/office/drawing/2014/main" id="{651FA0FF-63A6-4E75-6C9E-2EB0826C3FFD}"/>
              </a:ext>
            </a:extLst>
          </p:cNvPr>
          <p:cNvSpPr/>
          <p:nvPr/>
        </p:nvSpPr>
        <p:spPr>
          <a:xfrm>
            <a:off x="948238" y="1778454"/>
            <a:ext cx="5147761" cy="2104229"/>
          </a:xfrm>
          <a:prstGeom prst="rect">
            <a:avLst/>
          </a:prstGeom>
          <a:solidFill>
            <a:schemeClr val="accent5"/>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Picture</a:t>
            </a:r>
          </a:p>
        </p:txBody>
      </p:sp>
      <p:sp>
        <p:nvSpPr>
          <p:cNvPr id="13" name="Rectangle 12">
            <a:extLst>
              <a:ext uri="{FF2B5EF4-FFF2-40B4-BE49-F238E27FC236}">
                <a16:creationId xmlns:a16="http://schemas.microsoft.com/office/drawing/2014/main" id="{67D2756B-8156-4534-3D0F-2F23AB1140FB}"/>
              </a:ext>
            </a:extLst>
          </p:cNvPr>
          <p:cNvSpPr/>
          <p:nvPr/>
        </p:nvSpPr>
        <p:spPr>
          <a:xfrm>
            <a:off x="6096001" y="1778453"/>
            <a:ext cx="5147761" cy="2104229"/>
          </a:xfrm>
          <a:prstGeom prst="rect">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text</a:t>
            </a:r>
          </a:p>
        </p:txBody>
      </p:sp>
      <p:sp>
        <p:nvSpPr>
          <p:cNvPr id="17" name="TextBox 16">
            <a:extLst>
              <a:ext uri="{FF2B5EF4-FFF2-40B4-BE49-F238E27FC236}">
                <a16:creationId xmlns:a16="http://schemas.microsoft.com/office/drawing/2014/main" id="{5C78A1EC-403C-56EB-81E5-79083C6081D3}"/>
              </a:ext>
            </a:extLst>
          </p:cNvPr>
          <p:cNvSpPr txBox="1"/>
          <p:nvPr/>
        </p:nvSpPr>
        <p:spPr>
          <a:xfrm>
            <a:off x="756293" y="4137205"/>
            <a:ext cx="6098344" cy="523220"/>
          </a:xfrm>
          <a:prstGeom prst="rect">
            <a:avLst/>
          </a:prstGeom>
          <a:noFill/>
        </p:spPr>
        <p:txBody>
          <a:bodyPr wrap="square">
            <a:spAutoFit/>
          </a:bodyPr>
          <a:lstStyle/>
          <a:p>
            <a:r>
              <a:rPr lang="en-US" sz="2800" dirty="0">
                <a:solidFill>
                  <a:schemeClr val="bg1"/>
                </a:solidFill>
                <a:latin typeface="Cambria Math" panose="02040503050406030204" pitchFamily="18" charset="0"/>
                <a:ea typeface="Cambria Math" panose="02040503050406030204" pitchFamily="18" charset="0"/>
              </a:rPr>
              <a:t>Welcome to a new world of Innovation</a:t>
            </a:r>
          </a:p>
        </p:txBody>
      </p:sp>
      <p:sp>
        <p:nvSpPr>
          <p:cNvPr id="18" name="TextBox 17">
            <a:extLst>
              <a:ext uri="{FF2B5EF4-FFF2-40B4-BE49-F238E27FC236}">
                <a16:creationId xmlns:a16="http://schemas.microsoft.com/office/drawing/2014/main" id="{E19F17F6-0AE3-0640-E7B8-276D296C0169}"/>
              </a:ext>
            </a:extLst>
          </p:cNvPr>
          <p:cNvSpPr txBox="1"/>
          <p:nvPr/>
        </p:nvSpPr>
        <p:spPr>
          <a:xfrm>
            <a:off x="806835" y="4613983"/>
            <a:ext cx="7060959" cy="1477328"/>
          </a:xfrm>
          <a:prstGeom prst="rect">
            <a:avLst/>
          </a:prstGeom>
          <a:noFill/>
        </p:spPr>
        <p:txBody>
          <a:bodyPr wrap="square" rtlCol="0">
            <a:spAutoFit/>
          </a:bodyPr>
          <a:lstStyle/>
          <a:p>
            <a:pPr algn="just"/>
            <a:r>
              <a:rPr lang="en-US" dirty="0">
                <a:solidFill>
                  <a:schemeClr val="bg1"/>
                </a:solidFill>
              </a:rPr>
              <a:t>Product Crafts is a new product design company. At Product Crafts, we craft and deliver new-to-the-world products that are ready for production, marketing and sales.</a:t>
            </a:r>
          </a:p>
          <a:p>
            <a:pPr algn="just"/>
            <a:endParaRPr lang="en-US" dirty="0">
              <a:solidFill>
                <a:schemeClr val="bg1"/>
              </a:solidFill>
            </a:endParaRPr>
          </a:p>
          <a:p>
            <a:pPr algn="just"/>
            <a:endParaRPr lang="en-US" dirty="0">
              <a:solidFill>
                <a:schemeClr val="bg1"/>
              </a:solidFill>
            </a:endParaRPr>
          </a:p>
        </p:txBody>
      </p:sp>
      <p:sp>
        <p:nvSpPr>
          <p:cNvPr id="20" name="Rectangle 19">
            <a:extLst>
              <a:ext uri="{FF2B5EF4-FFF2-40B4-BE49-F238E27FC236}">
                <a16:creationId xmlns:a16="http://schemas.microsoft.com/office/drawing/2014/main" id="{36386060-EFF8-4E9A-10EE-1BFF488E7F6A}"/>
              </a:ext>
            </a:extLst>
          </p:cNvPr>
          <p:cNvSpPr/>
          <p:nvPr/>
        </p:nvSpPr>
        <p:spPr>
          <a:xfrm>
            <a:off x="8004517" y="4137205"/>
            <a:ext cx="3431190" cy="1954106"/>
          </a:xfrm>
          <a:prstGeom prst="rect">
            <a:avLst/>
          </a:prstGeom>
          <a:solidFill>
            <a:srgbClr val="0C162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 Canvas with an animated display</a:t>
            </a:r>
          </a:p>
        </p:txBody>
      </p:sp>
    </p:spTree>
    <p:extLst>
      <p:ext uri="{BB962C8B-B14F-4D97-AF65-F5344CB8AC3E}">
        <p14:creationId xmlns:p14="http://schemas.microsoft.com/office/powerpoint/2010/main" val="5745590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sitting in a chair next to a person in a suit&#10;&#10;Description automatically generated">
            <a:extLst>
              <a:ext uri="{FF2B5EF4-FFF2-40B4-BE49-F238E27FC236}">
                <a16:creationId xmlns:a16="http://schemas.microsoft.com/office/drawing/2014/main" id="{BCF937E9-88D7-FD45-9710-44DAF673B0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4363219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olden egg with a light shining on it&#10;&#10;Description automatically generated">
            <a:extLst>
              <a:ext uri="{FF2B5EF4-FFF2-40B4-BE49-F238E27FC236}">
                <a16:creationId xmlns:a16="http://schemas.microsoft.com/office/drawing/2014/main" id="{C4E425F7-4831-18C0-A48D-613095159E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48" y="-14748"/>
            <a:ext cx="12206748" cy="6866296"/>
          </a:xfrm>
          <a:prstGeom prst="rect">
            <a:avLst/>
          </a:prstGeom>
        </p:spPr>
      </p:pic>
      <p:sp>
        <p:nvSpPr>
          <p:cNvPr id="6" name="Rectangle 5">
            <a:extLst>
              <a:ext uri="{FF2B5EF4-FFF2-40B4-BE49-F238E27FC236}">
                <a16:creationId xmlns:a16="http://schemas.microsoft.com/office/drawing/2014/main" id="{3F1B76B3-1508-288A-0867-93BBFE8B5D04}"/>
              </a:ext>
            </a:extLst>
          </p:cNvPr>
          <p:cNvSpPr/>
          <p:nvPr/>
        </p:nvSpPr>
        <p:spPr>
          <a:xfrm>
            <a:off x="-6028" y="-1"/>
            <a:ext cx="1519084" cy="6857999"/>
          </a:xfrm>
          <a:prstGeom prst="rect">
            <a:avLst/>
          </a:prstGeom>
          <a:gradFill flip="none" rotWithShape="1">
            <a:gsLst>
              <a:gs pos="0">
                <a:srgbClr val="060606">
                  <a:lumMod val="12000"/>
                </a:srgbClr>
              </a:gs>
              <a:gs pos="100000">
                <a:srgbClr val="060606">
                  <a:alpha val="0"/>
                </a:srgb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a:extLst>
              <a:ext uri="{FF2B5EF4-FFF2-40B4-BE49-F238E27FC236}">
                <a16:creationId xmlns:a16="http://schemas.microsoft.com/office/drawing/2014/main" id="{8A3D3FF3-7687-FEC7-9451-8269352C2B35}"/>
              </a:ext>
            </a:extLst>
          </p:cNvPr>
          <p:cNvSpPr/>
          <p:nvPr/>
        </p:nvSpPr>
        <p:spPr>
          <a:xfrm>
            <a:off x="10471355" y="1"/>
            <a:ext cx="1719247" cy="6857999"/>
          </a:xfrm>
          <a:prstGeom prst="rect">
            <a:avLst/>
          </a:prstGeom>
          <a:gradFill flip="none" rotWithShape="1">
            <a:gsLst>
              <a:gs pos="54160">
                <a:srgbClr val="040404">
                  <a:alpha val="81000"/>
                </a:srgbClr>
              </a:gs>
              <a:gs pos="0">
                <a:srgbClr val="060606">
                  <a:alpha val="0"/>
                  <a:lumMod val="0"/>
                </a:srgbClr>
              </a:gs>
              <a:gs pos="100000">
                <a:srgbClr val="060606"/>
              </a:gs>
            </a:gsLst>
            <a:lin ang="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966DC4A-9E81-187B-0BA2-A1A5EADC2DE0}"/>
              </a:ext>
            </a:extLst>
          </p:cNvPr>
          <p:cNvSpPr/>
          <p:nvPr/>
        </p:nvSpPr>
        <p:spPr>
          <a:xfrm>
            <a:off x="657246" y="4663222"/>
            <a:ext cx="11273265" cy="1754326"/>
          </a:xfrm>
          <a:prstGeom prst="rect">
            <a:avLst/>
          </a:prstGeom>
          <a:solidFill>
            <a:srgbClr val="060606">
              <a:alpha val="78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extLst>
              <a:ext uri="{FF2B5EF4-FFF2-40B4-BE49-F238E27FC236}">
                <a16:creationId xmlns:a16="http://schemas.microsoft.com/office/drawing/2014/main" id="{4852D2D3-304D-141A-8632-B7E6CF37CFF8}"/>
              </a:ext>
            </a:extLst>
          </p:cNvPr>
          <p:cNvSpPr txBox="1"/>
          <p:nvPr/>
        </p:nvSpPr>
        <p:spPr>
          <a:xfrm>
            <a:off x="657246" y="4489687"/>
            <a:ext cx="11479456" cy="2554545"/>
          </a:xfrm>
          <a:prstGeom prst="rect">
            <a:avLst/>
          </a:prstGeom>
          <a:noFill/>
        </p:spPr>
        <p:txBody>
          <a:bodyPr wrap="square" rtlCol="0">
            <a:spAutoFit/>
          </a:bodyPr>
          <a:lstStyle/>
          <a:p>
            <a:r>
              <a:rPr lang="en-US" sz="8000" b="1" dirty="0">
                <a:solidFill>
                  <a:schemeClr val="bg1"/>
                </a:solidFill>
                <a:latin typeface="DM Sans 14pt SemiBold" pitchFamily="2" charset="0"/>
                <a:ea typeface="Cambria Math" panose="02040503050406030204" pitchFamily="18" charset="0"/>
              </a:rPr>
              <a:t>WHAT IS THE </a:t>
            </a:r>
            <a:r>
              <a:rPr lang="en-US" sz="8000" b="1" dirty="0">
                <a:solidFill>
                  <a:srgbClr val="FF5101"/>
                </a:solidFill>
                <a:latin typeface="DM Sans 14pt SemiBold" pitchFamily="2" charset="0"/>
                <a:ea typeface="Cambria Math" panose="02040503050406030204" pitchFamily="18" charset="0"/>
              </a:rPr>
              <a:t>GOLDEN EGG </a:t>
            </a:r>
            <a:r>
              <a:rPr lang="en-US" sz="8000" b="1" dirty="0">
                <a:solidFill>
                  <a:schemeClr val="bg1"/>
                </a:solidFill>
                <a:latin typeface="DM Sans 14pt SemiBold" pitchFamily="2" charset="0"/>
                <a:ea typeface="Cambria Math" panose="02040503050406030204" pitchFamily="18" charset="0"/>
              </a:rPr>
              <a:t>OF PRODUCTS </a:t>
            </a:r>
            <a:r>
              <a:rPr lang="en-US" sz="8000" b="1" dirty="0">
                <a:solidFill>
                  <a:srgbClr val="FF5101"/>
                </a:solidFill>
                <a:latin typeface="DM Sans 14pt SemiBold" pitchFamily="2" charset="0"/>
                <a:ea typeface="Cambria Math" panose="02040503050406030204" pitchFamily="18" charset="0"/>
              </a:rPr>
              <a:t>?</a:t>
            </a:r>
          </a:p>
        </p:txBody>
      </p:sp>
      <p:sp>
        <p:nvSpPr>
          <p:cNvPr id="10" name="Rectangle 9">
            <a:extLst>
              <a:ext uri="{FF2B5EF4-FFF2-40B4-BE49-F238E27FC236}">
                <a16:creationId xmlns:a16="http://schemas.microsoft.com/office/drawing/2014/main" id="{7670A62E-7EB9-4861-096A-73054BF53EC2}"/>
              </a:ext>
            </a:extLst>
          </p:cNvPr>
          <p:cNvSpPr/>
          <p:nvPr/>
        </p:nvSpPr>
        <p:spPr>
          <a:xfrm>
            <a:off x="442361" y="4752930"/>
            <a:ext cx="91440" cy="2011680"/>
          </a:xfrm>
          <a:prstGeom prst="rect">
            <a:avLst/>
          </a:prstGeom>
          <a:solidFill>
            <a:srgbClr val="7B7B7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6AD84F01-DD29-D5F3-92AB-03C657957113}"/>
              </a:ext>
            </a:extLst>
          </p:cNvPr>
          <p:cNvGrpSpPr/>
          <p:nvPr/>
        </p:nvGrpSpPr>
        <p:grpSpPr>
          <a:xfrm>
            <a:off x="11368341" y="199802"/>
            <a:ext cx="548640" cy="548640"/>
            <a:chOff x="10767142" y="552672"/>
            <a:chExt cx="375659" cy="376482"/>
          </a:xfrm>
        </p:grpSpPr>
        <p:sp>
          <p:nvSpPr>
            <p:cNvPr id="12" name="Oval 11">
              <a:extLst>
                <a:ext uri="{FF2B5EF4-FFF2-40B4-BE49-F238E27FC236}">
                  <a16:creationId xmlns:a16="http://schemas.microsoft.com/office/drawing/2014/main" id="{0E3FE7DD-CE08-6699-38C8-131EBAA0177E}"/>
                </a:ext>
              </a:extLst>
            </p:cNvPr>
            <p:cNvSpPr/>
            <p:nvPr/>
          </p:nvSpPr>
          <p:spPr>
            <a:xfrm rot="797477">
              <a:off x="10935713" y="552672"/>
              <a:ext cx="91440" cy="91440"/>
            </a:xfrm>
            <a:prstGeom prst="ellipse">
              <a:avLst/>
            </a:prstGeom>
            <a:solidFill>
              <a:schemeClr val="bg2">
                <a:lumMod val="5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718A2F07-7754-2201-388B-173403DFCCD8}"/>
                </a:ext>
              </a:extLst>
            </p:cNvPr>
            <p:cNvSpPr/>
            <p:nvPr/>
          </p:nvSpPr>
          <p:spPr>
            <a:xfrm rot="797477">
              <a:off x="10767142" y="622318"/>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B4431EB2-2215-8F55-46C2-99520AAF7783}"/>
                </a:ext>
              </a:extLst>
            </p:cNvPr>
            <p:cNvSpPr/>
            <p:nvPr/>
          </p:nvSpPr>
          <p:spPr>
            <a:xfrm rot="797477">
              <a:off x="10781031" y="798677"/>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1721E471-2B25-0580-7115-AB127E8B5C07}"/>
                </a:ext>
              </a:extLst>
            </p:cNvPr>
            <p:cNvSpPr/>
            <p:nvPr/>
          </p:nvSpPr>
          <p:spPr>
            <a:xfrm rot="797477">
              <a:off x="10957964" y="837714"/>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1D6D3F24-4159-C4C0-F705-34B5767640AD}"/>
                </a:ext>
              </a:extLst>
            </p:cNvPr>
            <p:cNvSpPr/>
            <p:nvPr/>
          </p:nvSpPr>
          <p:spPr>
            <a:xfrm rot="797477">
              <a:off x="11051361" y="685026"/>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192240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324B9-7AC5-7A90-F23F-7D9E7D0FDAD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AECA24B-9370-3314-47BB-526CB53CC56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594406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65271350-35E7-C3C2-8F68-9A81F83DE166}"/>
              </a:ext>
            </a:extLst>
          </p:cNvPr>
          <p:cNvGrpSpPr/>
          <p:nvPr/>
        </p:nvGrpSpPr>
        <p:grpSpPr>
          <a:xfrm>
            <a:off x="0" y="0"/>
            <a:ext cx="12192000" cy="6858000"/>
            <a:chOff x="381000" y="476250"/>
            <a:chExt cx="11430000" cy="5905500"/>
          </a:xfrm>
        </p:grpSpPr>
        <p:pic>
          <p:nvPicPr>
            <p:cNvPr id="1026" name="Picture 2">
              <a:extLst>
                <a:ext uri="{FF2B5EF4-FFF2-40B4-BE49-F238E27FC236}">
                  <a16:creationId xmlns:a16="http://schemas.microsoft.com/office/drawing/2014/main" id="{75B9ACFD-837A-EF7B-FE2D-F1015D2E2E36}"/>
                </a:ext>
              </a:extLst>
            </p:cNvPr>
            <p:cNvPicPr>
              <a:picLocks noChangeAspect="1" noChangeArrowheads="1"/>
            </p:cNvPicPr>
            <p:nvPr/>
          </p:nvPicPr>
          <p:blipFill>
            <a:blip r:embed="rId2">
              <a:alphaModFix amt="13000"/>
              <a:extLst>
                <a:ext uri="{28A0092B-C50C-407E-A947-70E740481C1C}">
                  <a14:useLocalDpi xmlns:a14="http://schemas.microsoft.com/office/drawing/2010/main" val="0"/>
                </a:ext>
              </a:extLst>
            </a:blip>
            <a:srcRect/>
            <a:stretch>
              <a:fillRect/>
            </a:stretch>
          </p:blipFill>
          <p:spPr bwMode="auto">
            <a:xfrm>
              <a:off x="381000" y="476250"/>
              <a:ext cx="11430000" cy="59055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3CA936A-5E1B-518E-F9C1-BF571313B552}"/>
                </a:ext>
              </a:extLst>
            </p:cNvPr>
            <p:cNvSpPr txBox="1"/>
            <p:nvPr/>
          </p:nvSpPr>
          <p:spPr>
            <a:xfrm>
              <a:off x="2448232" y="3097161"/>
              <a:ext cx="7765267" cy="1200329"/>
            </a:xfrm>
            <a:prstGeom prst="rect">
              <a:avLst/>
            </a:prstGeom>
            <a:noFill/>
          </p:spPr>
          <p:txBody>
            <a:bodyPr wrap="none" rtlCol="0">
              <a:spAutoFit/>
            </a:bodyPr>
            <a:lstStyle/>
            <a:p>
              <a:r>
                <a:rPr lang="en-US" sz="7200" b="1" dirty="0">
                  <a:solidFill>
                    <a:schemeClr val="accent3">
                      <a:lumMod val="40000"/>
                      <a:lumOff val="60000"/>
                    </a:schemeClr>
                  </a:solidFill>
                  <a:latin typeface="DM Sans 14pt" pitchFamily="2" charset="0"/>
                </a:rPr>
                <a:t>COMMING SOON</a:t>
              </a:r>
            </a:p>
          </p:txBody>
        </p:sp>
      </p:grpSp>
    </p:spTree>
    <p:extLst>
      <p:ext uri="{BB962C8B-B14F-4D97-AF65-F5344CB8AC3E}">
        <p14:creationId xmlns:p14="http://schemas.microsoft.com/office/powerpoint/2010/main" val="10047766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B98EEBD-2738-10B5-5B89-742BEE18B8B2}"/>
              </a:ext>
            </a:extLst>
          </p:cNvPr>
          <p:cNvSpPr txBox="1"/>
          <p:nvPr/>
        </p:nvSpPr>
        <p:spPr>
          <a:xfrm>
            <a:off x="7392366" y="3226303"/>
            <a:ext cx="3315704" cy="830997"/>
          </a:xfrm>
          <a:prstGeom prst="rect">
            <a:avLst/>
          </a:prstGeom>
          <a:noFill/>
        </p:spPr>
        <p:txBody>
          <a:bodyPr wrap="square" rtlCol="0">
            <a:spAutoFit/>
          </a:bodyPr>
          <a:lstStyle/>
          <a:p>
            <a:pPr algn="ctr"/>
            <a:r>
              <a:rPr lang="en-US" sz="2400" dirty="0">
                <a:solidFill>
                  <a:schemeClr val="bg1"/>
                </a:solidFill>
                <a:latin typeface="Cambria Math" panose="02040503050406030204" pitchFamily="18" charset="0"/>
                <a:ea typeface="Cambria Math" panose="02040503050406030204" pitchFamily="18" charset="0"/>
              </a:rPr>
              <a:t>Why is the </a:t>
            </a:r>
            <a:r>
              <a:rPr lang="en-US" sz="2400" dirty="0">
                <a:solidFill>
                  <a:schemeClr val="accent3"/>
                </a:solidFill>
                <a:latin typeface="Cambria Math" panose="02040503050406030204" pitchFamily="18" charset="0"/>
                <a:ea typeface="Cambria Math" panose="02040503050406030204" pitchFamily="18" charset="0"/>
              </a:rPr>
              <a:t>Golden Ratio </a:t>
            </a:r>
            <a:r>
              <a:rPr lang="en-US" sz="2400" dirty="0">
                <a:solidFill>
                  <a:schemeClr val="bg1"/>
                </a:solidFill>
                <a:latin typeface="Cambria Math" panose="02040503050406030204" pitchFamily="18" charset="0"/>
                <a:ea typeface="Cambria Math" panose="02040503050406030204" pitchFamily="18" charset="0"/>
              </a:rPr>
              <a:t>special </a:t>
            </a:r>
            <a:r>
              <a:rPr lang="en-US" sz="2400" dirty="0">
                <a:solidFill>
                  <a:schemeClr val="accent2"/>
                </a:solidFill>
                <a:latin typeface="Cambria Math" panose="02040503050406030204" pitchFamily="18" charset="0"/>
                <a:ea typeface="Cambria Math" panose="02040503050406030204" pitchFamily="18" charset="0"/>
              </a:rPr>
              <a:t>?</a:t>
            </a:r>
          </a:p>
        </p:txBody>
      </p:sp>
      <p:grpSp>
        <p:nvGrpSpPr>
          <p:cNvPr id="5" name="Group 4">
            <a:extLst>
              <a:ext uri="{FF2B5EF4-FFF2-40B4-BE49-F238E27FC236}">
                <a16:creationId xmlns:a16="http://schemas.microsoft.com/office/drawing/2014/main" id="{FC1067A3-E4D8-E54F-323F-8E8DE61C1074}"/>
              </a:ext>
            </a:extLst>
          </p:cNvPr>
          <p:cNvGrpSpPr/>
          <p:nvPr/>
        </p:nvGrpSpPr>
        <p:grpSpPr>
          <a:xfrm>
            <a:off x="1123064" y="1171111"/>
            <a:ext cx="822960" cy="822960"/>
            <a:chOff x="2867267" y="2626823"/>
            <a:chExt cx="1353531" cy="1371600"/>
          </a:xfrm>
          <a:solidFill>
            <a:schemeClr val="accent2"/>
          </a:solidFill>
        </p:grpSpPr>
        <p:sp>
          <p:nvSpPr>
            <p:cNvPr id="6" name="Oval 5">
              <a:extLst>
                <a:ext uri="{FF2B5EF4-FFF2-40B4-BE49-F238E27FC236}">
                  <a16:creationId xmlns:a16="http://schemas.microsoft.com/office/drawing/2014/main" id="{D9AB29F0-D134-413B-9EB0-8A8F3549E9F8}"/>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57CF810B-F082-9B82-A0C9-A219346FAD2C}"/>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3C1D3F8-9EC3-CF9D-A7D8-BD6B86F9DD1C}"/>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CC07BBD7-ACF2-CC6D-F3E9-88DFA19D6F8E}"/>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91B0A7E1-D3B2-EE72-6009-90AE771FD127}"/>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290BAFCE-880A-47ED-1BA5-34645476FECD}"/>
              </a:ext>
            </a:extLst>
          </p:cNvPr>
          <p:cNvSpPr txBox="1"/>
          <p:nvPr/>
        </p:nvSpPr>
        <p:spPr>
          <a:xfrm>
            <a:off x="2123422" y="1309157"/>
            <a:ext cx="2383794"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Product Crafts</a:t>
            </a:r>
          </a:p>
        </p:txBody>
      </p:sp>
      <p:pic>
        <p:nvPicPr>
          <p:cNvPr id="1028" name="Picture 4" descr="A designer's guide to the Golden Ratio | Creative Bloq">
            <a:extLst>
              <a:ext uri="{FF2B5EF4-FFF2-40B4-BE49-F238E27FC236}">
                <a16:creationId xmlns:a16="http://schemas.microsoft.com/office/drawing/2014/main" id="{F3D2A5F1-CF43-C2F0-9D24-27D026AFA4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35895" y="2347310"/>
            <a:ext cx="5897952" cy="33205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85179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1138B06-4098-52AC-AE55-61B2E28EF7CB}"/>
              </a:ext>
            </a:extLst>
          </p:cNvPr>
          <p:cNvPicPr>
            <a:picLocks noChangeAspect="1"/>
          </p:cNvPicPr>
          <p:nvPr/>
        </p:nvPicPr>
        <p:blipFill rotWithShape="1">
          <a:blip r:embed="rId2"/>
          <a:srcRect l="7667" t="9939" r="9561" b="7220"/>
          <a:stretch/>
        </p:blipFill>
        <p:spPr>
          <a:xfrm>
            <a:off x="8909082" y="1371384"/>
            <a:ext cx="2869809" cy="2785404"/>
          </a:xfrm>
          <a:prstGeom prst="rect">
            <a:avLst/>
          </a:prstGeom>
        </p:spPr>
      </p:pic>
      <p:grpSp>
        <p:nvGrpSpPr>
          <p:cNvPr id="8" name="Group 7">
            <a:extLst>
              <a:ext uri="{FF2B5EF4-FFF2-40B4-BE49-F238E27FC236}">
                <a16:creationId xmlns:a16="http://schemas.microsoft.com/office/drawing/2014/main" id="{47273118-8C1D-3F53-5FC0-BCC0F7AC1BE6}"/>
              </a:ext>
            </a:extLst>
          </p:cNvPr>
          <p:cNvGrpSpPr/>
          <p:nvPr/>
        </p:nvGrpSpPr>
        <p:grpSpPr>
          <a:xfrm>
            <a:off x="1123064" y="1171111"/>
            <a:ext cx="822960" cy="822960"/>
            <a:chOff x="2867267" y="2626823"/>
            <a:chExt cx="1353531" cy="1371600"/>
          </a:xfrm>
          <a:solidFill>
            <a:schemeClr val="accent2"/>
          </a:solidFill>
        </p:grpSpPr>
        <p:sp>
          <p:nvSpPr>
            <p:cNvPr id="9" name="Oval 8">
              <a:extLst>
                <a:ext uri="{FF2B5EF4-FFF2-40B4-BE49-F238E27FC236}">
                  <a16:creationId xmlns:a16="http://schemas.microsoft.com/office/drawing/2014/main" id="{E3DED307-1A81-FEA5-C059-3B6E9E6ACA08}"/>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9478F038-0EA6-96D5-3CA1-4929B021B265}"/>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074FC47-E341-542E-4DA5-810863996A9C}"/>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91281C2-D36C-4DFE-3914-1A1F0F320777}"/>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6B91480-A886-975C-9BD4-DF29F0D3B1C0}"/>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049B8095-C47C-0B18-96C8-341EE0A79611}"/>
              </a:ext>
            </a:extLst>
          </p:cNvPr>
          <p:cNvSpPr txBox="1"/>
          <p:nvPr/>
        </p:nvSpPr>
        <p:spPr>
          <a:xfrm>
            <a:off x="2208219" y="1097069"/>
            <a:ext cx="6067558" cy="954107"/>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Product Crafts</a:t>
            </a:r>
          </a:p>
          <a:p>
            <a:r>
              <a:rPr lang="en-US" sz="2800" dirty="0">
                <a:solidFill>
                  <a:schemeClr val="bg1"/>
                </a:solidFill>
                <a:latin typeface="Cambria Math" panose="02040503050406030204" pitchFamily="18" charset="0"/>
                <a:ea typeface="Cambria Math" panose="02040503050406030204" pitchFamily="18" charset="0"/>
              </a:rPr>
              <a:t>Welcome to a new world of Innovation</a:t>
            </a:r>
          </a:p>
        </p:txBody>
      </p:sp>
      <p:sp>
        <p:nvSpPr>
          <p:cNvPr id="15" name="TextBox 14">
            <a:extLst>
              <a:ext uri="{FF2B5EF4-FFF2-40B4-BE49-F238E27FC236}">
                <a16:creationId xmlns:a16="http://schemas.microsoft.com/office/drawing/2014/main" id="{16BCF183-6334-6850-39E3-762780242263}"/>
              </a:ext>
            </a:extLst>
          </p:cNvPr>
          <p:cNvSpPr txBox="1"/>
          <p:nvPr/>
        </p:nvSpPr>
        <p:spPr>
          <a:xfrm>
            <a:off x="1084235" y="2117182"/>
            <a:ext cx="7060959" cy="2031325"/>
          </a:xfrm>
          <a:prstGeom prst="rect">
            <a:avLst/>
          </a:prstGeom>
          <a:noFill/>
        </p:spPr>
        <p:txBody>
          <a:bodyPr wrap="square" rtlCol="0">
            <a:spAutoFit/>
          </a:bodyPr>
          <a:lstStyle/>
          <a:p>
            <a:pPr algn="just"/>
            <a:r>
              <a:rPr lang="en-US" dirty="0">
                <a:solidFill>
                  <a:schemeClr val="bg1"/>
                </a:solidFill>
              </a:rPr>
              <a:t>Product Crafts is a new product design company. At Product Crafts, we craft and deliver new-to-the-world products that are ready for production, marketing and sales.</a:t>
            </a:r>
          </a:p>
          <a:p>
            <a:pPr algn="just"/>
            <a:endParaRPr lang="en-US" dirty="0">
              <a:solidFill>
                <a:schemeClr val="bg1"/>
              </a:solidFill>
            </a:endParaRPr>
          </a:p>
          <a:p>
            <a:pPr algn="just"/>
            <a:r>
              <a:rPr lang="en-US" dirty="0">
                <a:solidFill>
                  <a:schemeClr val="bg1"/>
                </a:solidFill>
              </a:rPr>
              <a:t>Pick up any product of your interest from our Design Gallery and kick start the production and sales process on Day 1</a:t>
            </a:r>
          </a:p>
          <a:p>
            <a:pPr algn="just"/>
            <a:endParaRPr lang="en-US" dirty="0">
              <a:solidFill>
                <a:schemeClr val="bg1"/>
              </a:solidFill>
            </a:endParaRPr>
          </a:p>
        </p:txBody>
      </p:sp>
      <p:sp>
        <p:nvSpPr>
          <p:cNvPr id="18" name="TextBox 17">
            <a:extLst>
              <a:ext uri="{FF2B5EF4-FFF2-40B4-BE49-F238E27FC236}">
                <a16:creationId xmlns:a16="http://schemas.microsoft.com/office/drawing/2014/main" id="{3F7FE4EB-C99F-01EE-42C5-DC5DFDBAAACB}"/>
              </a:ext>
            </a:extLst>
          </p:cNvPr>
          <p:cNvSpPr txBox="1"/>
          <p:nvPr/>
        </p:nvSpPr>
        <p:spPr>
          <a:xfrm>
            <a:off x="7074753" y="3668184"/>
            <a:ext cx="1331390" cy="307777"/>
          </a:xfrm>
          <a:prstGeom prst="rect">
            <a:avLst/>
          </a:prstGeom>
          <a:noFill/>
        </p:spPr>
        <p:txBody>
          <a:bodyPr wrap="none" rtlCol="0">
            <a:spAutoFit/>
          </a:bodyPr>
          <a:lstStyle/>
          <a:p>
            <a:r>
              <a:rPr lang="en-US" sz="1400" dirty="0">
                <a:solidFill>
                  <a:schemeClr val="bg1"/>
                </a:solidFill>
                <a:latin typeface="Cambria Math" panose="02040503050406030204" pitchFamily="18" charset="0"/>
                <a:ea typeface="Cambria Math" panose="02040503050406030204" pitchFamily="18" charset="0"/>
              </a:rPr>
              <a:t>Learn more </a:t>
            </a:r>
            <a:r>
              <a:rPr lang="en-US" sz="1400" dirty="0">
                <a:solidFill>
                  <a:schemeClr val="bg1"/>
                </a:solidFill>
                <a:latin typeface="Cambria Math" panose="02040503050406030204" pitchFamily="18" charset="0"/>
                <a:ea typeface="Cambria Math" panose="02040503050406030204" pitchFamily="18" charset="0"/>
                <a:sym typeface="Wingdings" panose="05000000000000000000" pitchFamily="2" charset="2"/>
              </a:rPr>
              <a:t> </a:t>
            </a:r>
            <a:endParaRPr lang="en-US" sz="1400" dirty="0">
              <a:solidFill>
                <a:schemeClr val="bg1"/>
              </a:solidFill>
              <a:latin typeface="Cambria Math" panose="02040503050406030204" pitchFamily="18" charset="0"/>
              <a:ea typeface="Cambria Math" panose="02040503050406030204" pitchFamily="18" charset="0"/>
            </a:endParaRPr>
          </a:p>
        </p:txBody>
      </p:sp>
      <p:sp>
        <p:nvSpPr>
          <p:cNvPr id="64" name="TextBox 63">
            <a:extLst>
              <a:ext uri="{FF2B5EF4-FFF2-40B4-BE49-F238E27FC236}">
                <a16:creationId xmlns:a16="http://schemas.microsoft.com/office/drawing/2014/main" id="{7923AFB4-90EB-8ED4-E277-E53FAB2AA7F9}"/>
              </a:ext>
            </a:extLst>
          </p:cNvPr>
          <p:cNvSpPr txBox="1"/>
          <p:nvPr/>
        </p:nvSpPr>
        <p:spPr>
          <a:xfrm>
            <a:off x="7023094" y="4745331"/>
            <a:ext cx="1331390" cy="307777"/>
          </a:xfrm>
          <a:prstGeom prst="rect">
            <a:avLst/>
          </a:prstGeom>
          <a:noFill/>
        </p:spPr>
        <p:txBody>
          <a:bodyPr wrap="none" rtlCol="0">
            <a:spAutoFit/>
          </a:bodyPr>
          <a:lstStyle/>
          <a:p>
            <a:r>
              <a:rPr lang="en-US" sz="1400" dirty="0">
                <a:solidFill>
                  <a:schemeClr val="bg1"/>
                </a:solidFill>
                <a:latin typeface="Cambria Math" panose="02040503050406030204" pitchFamily="18" charset="0"/>
                <a:ea typeface="Cambria Math" panose="02040503050406030204" pitchFamily="18" charset="0"/>
              </a:rPr>
              <a:t>Learn more </a:t>
            </a:r>
            <a:r>
              <a:rPr lang="en-US" sz="1400" dirty="0">
                <a:solidFill>
                  <a:schemeClr val="bg1"/>
                </a:solidFill>
                <a:latin typeface="Cambria Math" panose="02040503050406030204" pitchFamily="18" charset="0"/>
                <a:ea typeface="Cambria Math" panose="02040503050406030204" pitchFamily="18" charset="0"/>
                <a:sym typeface="Wingdings" panose="05000000000000000000" pitchFamily="2" charset="2"/>
              </a:rPr>
              <a:t> </a:t>
            </a:r>
            <a:endParaRPr lang="en-US" sz="1400" dirty="0">
              <a:solidFill>
                <a:schemeClr val="bg1"/>
              </a:solidFill>
              <a:latin typeface="Cambria Math" panose="02040503050406030204" pitchFamily="18" charset="0"/>
              <a:ea typeface="Cambria Math" panose="02040503050406030204" pitchFamily="18" charset="0"/>
            </a:endParaRPr>
          </a:p>
        </p:txBody>
      </p:sp>
      <p:sp>
        <p:nvSpPr>
          <p:cNvPr id="3" name="TextBox 2">
            <a:extLst>
              <a:ext uri="{FF2B5EF4-FFF2-40B4-BE49-F238E27FC236}">
                <a16:creationId xmlns:a16="http://schemas.microsoft.com/office/drawing/2014/main" id="{1C4B5B11-B6C5-DA5F-0300-C90A215BD6B1}"/>
              </a:ext>
            </a:extLst>
          </p:cNvPr>
          <p:cNvSpPr txBox="1"/>
          <p:nvPr/>
        </p:nvSpPr>
        <p:spPr>
          <a:xfrm>
            <a:off x="1084235" y="5382381"/>
            <a:ext cx="6098344" cy="646331"/>
          </a:xfrm>
          <a:prstGeom prst="rect">
            <a:avLst/>
          </a:prstGeom>
          <a:noFill/>
        </p:spPr>
        <p:txBody>
          <a:bodyPr wrap="square">
            <a:spAutoFit/>
          </a:bodyPr>
          <a:lstStyle/>
          <a:p>
            <a:pPr algn="just"/>
            <a:r>
              <a:rPr lang="en-US" dirty="0">
                <a:solidFill>
                  <a:schemeClr val="bg1"/>
                </a:solidFill>
              </a:rPr>
              <a:t>Invest in the world of Innovation and secure your business aspirations</a:t>
            </a:r>
          </a:p>
        </p:txBody>
      </p:sp>
      <p:sp>
        <p:nvSpPr>
          <p:cNvPr id="4" name="TextBox 3">
            <a:extLst>
              <a:ext uri="{FF2B5EF4-FFF2-40B4-BE49-F238E27FC236}">
                <a16:creationId xmlns:a16="http://schemas.microsoft.com/office/drawing/2014/main" id="{DCC776EF-AE3B-837D-9F26-B28617D6A9BD}"/>
              </a:ext>
            </a:extLst>
          </p:cNvPr>
          <p:cNvSpPr txBox="1"/>
          <p:nvPr/>
        </p:nvSpPr>
        <p:spPr>
          <a:xfrm>
            <a:off x="7023094" y="5822479"/>
            <a:ext cx="1331390" cy="307777"/>
          </a:xfrm>
          <a:prstGeom prst="rect">
            <a:avLst/>
          </a:prstGeom>
          <a:noFill/>
        </p:spPr>
        <p:txBody>
          <a:bodyPr wrap="none" rtlCol="0">
            <a:spAutoFit/>
          </a:bodyPr>
          <a:lstStyle/>
          <a:p>
            <a:r>
              <a:rPr lang="en-US" sz="1400" dirty="0">
                <a:solidFill>
                  <a:schemeClr val="bg1"/>
                </a:solidFill>
                <a:latin typeface="Cambria Math" panose="02040503050406030204" pitchFamily="18" charset="0"/>
                <a:ea typeface="Cambria Math" panose="02040503050406030204" pitchFamily="18" charset="0"/>
              </a:rPr>
              <a:t>Learn more </a:t>
            </a:r>
            <a:r>
              <a:rPr lang="en-US" sz="1400" dirty="0">
                <a:solidFill>
                  <a:schemeClr val="bg1"/>
                </a:solidFill>
                <a:latin typeface="Cambria Math" panose="02040503050406030204" pitchFamily="18" charset="0"/>
                <a:ea typeface="Cambria Math" panose="02040503050406030204" pitchFamily="18" charset="0"/>
                <a:sym typeface="Wingdings" panose="05000000000000000000" pitchFamily="2" charset="2"/>
              </a:rPr>
              <a:t> </a:t>
            </a:r>
            <a:endParaRPr lang="en-US" sz="1400" dirty="0">
              <a:solidFill>
                <a:schemeClr val="bg1"/>
              </a:solidFill>
              <a:latin typeface="Cambria Math" panose="02040503050406030204" pitchFamily="18" charset="0"/>
              <a:ea typeface="Cambria Math" panose="02040503050406030204" pitchFamily="18" charset="0"/>
            </a:endParaRPr>
          </a:p>
        </p:txBody>
      </p:sp>
      <p:sp>
        <p:nvSpPr>
          <p:cNvPr id="6" name="TextBox 5">
            <a:extLst>
              <a:ext uri="{FF2B5EF4-FFF2-40B4-BE49-F238E27FC236}">
                <a16:creationId xmlns:a16="http://schemas.microsoft.com/office/drawing/2014/main" id="{8B5172AB-1BE8-8556-FC94-84B5E5E675F5}"/>
              </a:ext>
            </a:extLst>
          </p:cNvPr>
          <p:cNvSpPr txBox="1"/>
          <p:nvPr/>
        </p:nvSpPr>
        <p:spPr>
          <a:xfrm>
            <a:off x="1104644" y="4525822"/>
            <a:ext cx="6098344" cy="369332"/>
          </a:xfrm>
          <a:prstGeom prst="rect">
            <a:avLst/>
          </a:prstGeom>
          <a:noFill/>
        </p:spPr>
        <p:txBody>
          <a:bodyPr wrap="square">
            <a:spAutoFit/>
          </a:bodyPr>
          <a:lstStyle/>
          <a:p>
            <a:pPr algn="just"/>
            <a:r>
              <a:rPr lang="en-US" dirty="0">
                <a:solidFill>
                  <a:schemeClr val="bg1"/>
                </a:solidFill>
              </a:rPr>
              <a:t>Partner with Product Crafts to bring your ideas to life</a:t>
            </a:r>
          </a:p>
        </p:txBody>
      </p:sp>
    </p:spTree>
    <p:extLst>
      <p:ext uri="{BB962C8B-B14F-4D97-AF65-F5344CB8AC3E}">
        <p14:creationId xmlns:p14="http://schemas.microsoft.com/office/powerpoint/2010/main" val="22349410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B32DAA7-B271-FF28-C9A8-E0FC25E36FD8}"/>
              </a:ext>
            </a:extLst>
          </p:cNvPr>
          <p:cNvGrpSpPr/>
          <p:nvPr/>
        </p:nvGrpSpPr>
        <p:grpSpPr>
          <a:xfrm>
            <a:off x="1123064" y="1171111"/>
            <a:ext cx="822960" cy="822960"/>
            <a:chOff x="2867267" y="2626823"/>
            <a:chExt cx="1353531" cy="1371600"/>
          </a:xfrm>
          <a:solidFill>
            <a:schemeClr val="accent2"/>
          </a:solidFill>
        </p:grpSpPr>
        <p:sp>
          <p:nvSpPr>
            <p:cNvPr id="5" name="Oval 4">
              <a:extLst>
                <a:ext uri="{FF2B5EF4-FFF2-40B4-BE49-F238E27FC236}">
                  <a16:creationId xmlns:a16="http://schemas.microsoft.com/office/drawing/2014/main" id="{4CB259D2-8AE6-A4B3-06EC-99B9FB86F305}"/>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A2772B06-B257-6637-F2AB-BC32DFC9D1B1}"/>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280E18A7-FF76-0653-F2A9-0E259C0E73FD}"/>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83934B23-BAAA-5F61-E1B0-BA305089E547}"/>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E8A7068D-C3F9-FA84-D847-1D981B2FBB56}"/>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2867B13F-1BBD-E8D0-E997-97471C78BAB2}"/>
              </a:ext>
            </a:extLst>
          </p:cNvPr>
          <p:cNvSpPr txBox="1"/>
          <p:nvPr/>
        </p:nvSpPr>
        <p:spPr>
          <a:xfrm>
            <a:off x="2208219" y="1266478"/>
            <a:ext cx="5057025"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Partnership with Product Crafts</a:t>
            </a:r>
          </a:p>
        </p:txBody>
      </p:sp>
      <p:sp>
        <p:nvSpPr>
          <p:cNvPr id="25" name="Oval 24">
            <a:extLst>
              <a:ext uri="{FF2B5EF4-FFF2-40B4-BE49-F238E27FC236}">
                <a16:creationId xmlns:a16="http://schemas.microsoft.com/office/drawing/2014/main" id="{BB2A316D-203C-B5FD-BE98-93FCB0D552DF}"/>
              </a:ext>
            </a:extLst>
          </p:cNvPr>
          <p:cNvSpPr/>
          <p:nvPr/>
        </p:nvSpPr>
        <p:spPr>
          <a:xfrm rot="228186">
            <a:off x="3333506" y="2362435"/>
            <a:ext cx="183468" cy="181615"/>
          </a:xfrm>
          <a:prstGeom prst="ellipse">
            <a:avLst/>
          </a:prstGeom>
          <a:solidFill>
            <a:schemeClr val="bg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93457D23-8068-F1B0-703D-33AF09266B4A}"/>
              </a:ext>
            </a:extLst>
          </p:cNvPr>
          <p:cNvSpPr/>
          <p:nvPr/>
        </p:nvSpPr>
        <p:spPr>
          <a:xfrm rot="228186">
            <a:off x="3333506" y="2912768"/>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6E88DCC5-188C-1D0C-86F9-96B566D7E39E}"/>
              </a:ext>
            </a:extLst>
          </p:cNvPr>
          <p:cNvSpPr/>
          <p:nvPr/>
        </p:nvSpPr>
        <p:spPr>
          <a:xfrm rot="228186">
            <a:off x="3333506" y="3463100"/>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BF94100D-D40C-A282-7A0B-0BEEF05E1189}"/>
              </a:ext>
            </a:extLst>
          </p:cNvPr>
          <p:cNvSpPr txBox="1"/>
          <p:nvPr/>
        </p:nvSpPr>
        <p:spPr>
          <a:xfrm>
            <a:off x="2354964" y="2264059"/>
            <a:ext cx="61266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Idea</a:t>
            </a:r>
          </a:p>
        </p:txBody>
      </p:sp>
      <p:sp>
        <p:nvSpPr>
          <p:cNvPr id="29" name="TextBox 28">
            <a:extLst>
              <a:ext uri="{FF2B5EF4-FFF2-40B4-BE49-F238E27FC236}">
                <a16:creationId xmlns:a16="http://schemas.microsoft.com/office/drawing/2014/main" id="{652D4FB7-30D0-EF70-CA8D-239E308FD23E}"/>
              </a:ext>
            </a:extLst>
          </p:cNvPr>
          <p:cNvSpPr txBox="1"/>
          <p:nvPr/>
        </p:nvSpPr>
        <p:spPr>
          <a:xfrm>
            <a:off x="2217720" y="2762234"/>
            <a:ext cx="854721"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Design</a:t>
            </a:r>
          </a:p>
        </p:txBody>
      </p:sp>
      <p:sp>
        <p:nvSpPr>
          <p:cNvPr id="30" name="TextBox 29">
            <a:extLst>
              <a:ext uri="{FF2B5EF4-FFF2-40B4-BE49-F238E27FC236}">
                <a16:creationId xmlns:a16="http://schemas.microsoft.com/office/drawing/2014/main" id="{FA6C82C0-A33D-5274-985D-16FC179A7C13}"/>
              </a:ext>
            </a:extLst>
          </p:cNvPr>
          <p:cNvSpPr txBox="1"/>
          <p:nvPr/>
        </p:nvSpPr>
        <p:spPr>
          <a:xfrm>
            <a:off x="1968062" y="3369241"/>
            <a:ext cx="116506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Prototype</a:t>
            </a:r>
          </a:p>
        </p:txBody>
      </p:sp>
      <p:sp>
        <p:nvSpPr>
          <p:cNvPr id="31" name="TextBox 30">
            <a:extLst>
              <a:ext uri="{FF2B5EF4-FFF2-40B4-BE49-F238E27FC236}">
                <a16:creationId xmlns:a16="http://schemas.microsoft.com/office/drawing/2014/main" id="{5F266065-D572-FAFB-C47B-1D8C5C9DAAB1}"/>
              </a:ext>
            </a:extLst>
          </p:cNvPr>
          <p:cNvSpPr txBox="1"/>
          <p:nvPr/>
        </p:nvSpPr>
        <p:spPr>
          <a:xfrm>
            <a:off x="472551" y="3918797"/>
            <a:ext cx="272125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IP (Trade Secret / Patent)</a:t>
            </a:r>
          </a:p>
        </p:txBody>
      </p:sp>
      <p:sp>
        <p:nvSpPr>
          <p:cNvPr id="32" name="Oval 31">
            <a:extLst>
              <a:ext uri="{FF2B5EF4-FFF2-40B4-BE49-F238E27FC236}">
                <a16:creationId xmlns:a16="http://schemas.microsoft.com/office/drawing/2014/main" id="{EC4B2D3B-0C9C-6D6F-4507-7699DFFA54FA}"/>
              </a:ext>
            </a:extLst>
          </p:cNvPr>
          <p:cNvSpPr/>
          <p:nvPr/>
        </p:nvSpPr>
        <p:spPr>
          <a:xfrm rot="228186">
            <a:off x="3333506" y="4013433"/>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a:extLst>
              <a:ext uri="{FF2B5EF4-FFF2-40B4-BE49-F238E27FC236}">
                <a16:creationId xmlns:a16="http://schemas.microsoft.com/office/drawing/2014/main" id="{253E3C81-C520-EAA0-4950-EF28C1359170}"/>
              </a:ext>
            </a:extLst>
          </p:cNvPr>
          <p:cNvSpPr txBox="1"/>
          <p:nvPr/>
        </p:nvSpPr>
        <p:spPr>
          <a:xfrm>
            <a:off x="246374" y="4483624"/>
            <a:ext cx="2958117"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Documentation &amp; Packaging</a:t>
            </a:r>
          </a:p>
        </p:txBody>
      </p:sp>
      <p:sp>
        <p:nvSpPr>
          <p:cNvPr id="34" name="Oval 33">
            <a:extLst>
              <a:ext uri="{FF2B5EF4-FFF2-40B4-BE49-F238E27FC236}">
                <a16:creationId xmlns:a16="http://schemas.microsoft.com/office/drawing/2014/main" id="{51C02994-F998-C2B0-7D71-9B5A77AFB794}"/>
              </a:ext>
            </a:extLst>
          </p:cNvPr>
          <p:cNvSpPr/>
          <p:nvPr/>
        </p:nvSpPr>
        <p:spPr>
          <a:xfrm rot="228186">
            <a:off x="3333506" y="4563765"/>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8" name="Straight Connector 37">
            <a:extLst>
              <a:ext uri="{FF2B5EF4-FFF2-40B4-BE49-F238E27FC236}">
                <a16:creationId xmlns:a16="http://schemas.microsoft.com/office/drawing/2014/main" id="{B435DF8D-5C62-2594-3AE8-4A7D8A26ECDA}"/>
              </a:ext>
            </a:extLst>
          </p:cNvPr>
          <p:cNvCxnSpPr>
            <a:cxnSpLocks/>
          </p:cNvCxnSpPr>
          <p:nvPr/>
        </p:nvCxnSpPr>
        <p:spPr>
          <a:xfrm flipH="1">
            <a:off x="3193809" y="2453242"/>
            <a:ext cx="12507" cy="2208979"/>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pic>
        <p:nvPicPr>
          <p:cNvPr id="47" name="Graphic 46" descr="Handshake with solid fill">
            <a:extLst>
              <a:ext uri="{FF2B5EF4-FFF2-40B4-BE49-F238E27FC236}">
                <a16:creationId xmlns:a16="http://schemas.microsoft.com/office/drawing/2014/main" id="{B88E4006-97BD-8FF5-E18B-B21E4D871BD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59675" y="3141474"/>
            <a:ext cx="914400" cy="914400"/>
          </a:xfrm>
          <a:prstGeom prst="rect">
            <a:avLst/>
          </a:prstGeom>
        </p:spPr>
      </p:pic>
      <p:sp>
        <p:nvSpPr>
          <p:cNvPr id="51" name="Oval 50">
            <a:extLst>
              <a:ext uri="{FF2B5EF4-FFF2-40B4-BE49-F238E27FC236}">
                <a16:creationId xmlns:a16="http://schemas.microsoft.com/office/drawing/2014/main" id="{BDDCF267-38AD-87BA-1870-8E79AE3BEC14}"/>
              </a:ext>
            </a:extLst>
          </p:cNvPr>
          <p:cNvSpPr/>
          <p:nvPr/>
        </p:nvSpPr>
        <p:spPr>
          <a:xfrm rot="228186">
            <a:off x="8331967" y="2552129"/>
            <a:ext cx="183468" cy="181615"/>
          </a:xfrm>
          <a:prstGeom prst="ellipse">
            <a:avLst/>
          </a:prstGeom>
          <a:solidFill>
            <a:schemeClr val="accent4">
              <a:lumMod val="40000"/>
              <a:lumOff val="6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Oval 51">
            <a:extLst>
              <a:ext uri="{FF2B5EF4-FFF2-40B4-BE49-F238E27FC236}">
                <a16:creationId xmlns:a16="http://schemas.microsoft.com/office/drawing/2014/main" id="{E976162B-A85C-3904-7A73-0A63104DA708}"/>
              </a:ext>
            </a:extLst>
          </p:cNvPr>
          <p:cNvSpPr/>
          <p:nvPr/>
        </p:nvSpPr>
        <p:spPr>
          <a:xfrm rot="228186">
            <a:off x="8330313" y="3098839"/>
            <a:ext cx="183468" cy="181615"/>
          </a:xfrm>
          <a:prstGeom prst="ellipse">
            <a:avLst/>
          </a:prstGeom>
          <a:solidFill>
            <a:schemeClr val="accent4">
              <a:lumMod val="40000"/>
              <a:lumOff val="6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69C15284-6D29-1806-6B67-68EA3CFDA37E}"/>
              </a:ext>
            </a:extLst>
          </p:cNvPr>
          <p:cNvSpPr/>
          <p:nvPr/>
        </p:nvSpPr>
        <p:spPr>
          <a:xfrm rot="228186">
            <a:off x="8330313" y="3645136"/>
            <a:ext cx="183468" cy="181615"/>
          </a:xfrm>
          <a:prstGeom prst="ellipse">
            <a:avLst/>
          </a:prstGeom>
          <a:solidFill>
            <a:schemeClr val="accent4">
              <a:lumMod val="40000"/>
              <a:lumOff val="6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extBox 53">
            <a:extLst>
              <a:ext uri="{FF2B5EF4-FFF2-40B4-BE49-F238E27FC236}">
                <a16:creationId xmlns:a16="http://schemas.microsoft.com/office/drawing/2014/main" id="{0948716A-7102-C0C0-FD3B-A408A404BC61}"/>
              </a:ext>
            </a:extLst>
          </p:cNvPr>
          <p:cNvSpPr txBox="1"/>
          <p:nvPr/>
        </p:nvSpPr>
        <p:spPr>
          <a:xfrm>
            <a:off x="8986119" y="2446757"/>
            <a:ext cx="128092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Production</a:t>
            </a:r>
          </a:p>
        </p:txBody>
      </p:sp>
      <p:sp>
        <p:nvSpPr>
          <p:cNvPr id="55" name="TextBox 54">
            <a:extLst>
              <a:ext uri="{FF2B5EF4-FFF2-40B4-BE49-F238E27FC236}">
                <a16:creationId xmlns:a16="http://schemas.microsoft.com/office/drawing/2014/main" id="{CAC0A56C-F544-0C0D-82F1-370325C1478D}"/>
              </a:ext>
            </a:extLst>
          </p:cNvPr>
          <p:cNvSpPr txBox="1"/>
          <p:nvPr/>
        </p:nvSpPr>
        <p:spPr>
          <a:xfrm>
            <a:off x="8986119" y="2978126"/>
            <a:ext cx="119423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Marketing</a:t>
            </a:r>
          </a:p>
        </p:txBody>
      </p:sp>
      <p:sp>
        <p:nvSpPr>
          <p:cNvPr id="56" name="TextBox 55">
            <a:extLst>
              <a:ext uri="{FF2B5EF4-FFF2-40B4-BE49-F238E27FC236}">
                <a16:creationId xmlns:a16="http://schemas.microsoft.com/office/drawing/2014/main" id="{5661A12F-A4ED-9644-5BD5-6BC65FDB2ACF}"/>
              </a:ext>
            </a:extLst>
          </p:cNvPr>
          <p:cNvSpPr txBox="1"/>
          <p:nvPr/>
        </p:nvSpPr>
        <p:spPr>
          <a:xfrm>
            <a:off x="8986118" y="3539764"/>
            <a:ext cx="68480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Sales</a:t>
            </a:r>
          </a:p>
        </p:txBody>
      </p:sp>
      <p:cxnSp>
        <p:nvCxnSpPr>
          <p:cNvPr id="61" name="Straight Connector 60">
            <a:extLst>
              <a:ext uri="{FF2B5EF4-FFF2-40B4-BE49-F238E27FC236}">
                <a16:creationId xmlns:a16="http://schemas.microsoft.com/office/drawing/2014/main" id="{7EC74490-1CC7-E788-6FF8-52994E1A19C6}"/>
              </a:ext>
            </a:extLst>
          </p:cNvPr>
          <p:cNvCxnSpPr>
            <a:cxnSpLocks/>
          </p:cNvCxnSpPr>
          <p:nvPr/>
        </p:nvCxnSpPr>
        <p:spPr>
          <a:xfrm>
            <a:off x="8751299" y="2631423"/>
            <a:ext cx="0" cy="1633128"/>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C3E46040-80E8-8779-AEB6-3B1EE0B06BB9}"/>
              </a:ext>
            </a:extLst>
          </p:cNvPr>
          <p:cNvSpPr/>
          <p:nvPr/>
        </p:nvSpPr>
        <p:spPr>
          <a:xfrm rot="228186">
            <a:off x="8330313" y="4206774"/>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5B933AB8-955B-E89A-4781-AEEFDAF71920}"/>
              </a:ext>
            </a:extLst>
          </p:cNvPr>
          <p:cNvSpPr txBox="1"/>
          <p:nvPr/>
        </p:nvSpPr>
        <p:spPr>
          <a:xfrm>
            <a:off x="8986118" y="4101402"/>
            <a:ext cx="1721946"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Design Services</a:t>
            </a:r>
          </a:p>
        </p:txBody>
      </p:sp>
      <p:sp>
        <p:nvSpPr>
          <p:cNvPr id="13" name="Oval 12">
            <a:extLst>
              <a:ext uri="{FF2B5EF4-FFF2-40B4-BE49-F238E27FC236}">
                <a16:creationId xmlns:a16="http://schemas.microsoft.com/office/drawing/2014/main" id="{E720111E-EC71-7F97-3E51-F6A4DCDAC46A}"/>
              </a:ext>
            </a:extLst>
          </p:cNvPr>
          <p:cNvSpPr/>
          <p:nvPr/>
        </p:nvSpPr>
        <p:spPr>
          <a:xfrm rot="228186">
            <a:off x="5849284" y="2603350"/>
            <a:ext cx="183468" cy="181615"/>
          </a:xfrm>
          <a:prstGeom prst="ellipse">
            <a:avLst/>
          </a:prstGeom>
          <a:solidFill>
            <a:schemeClr val="accent3">
              <a:lumMod val="60000"/>
              <a:lumOff val="4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a:extLst>
              <a:ext uri="{FF2B5EF4-FFF2-40B4-BE49-F238E27FC236}">
                <a16:creationId xmlns:a16="http://schemas.microsoft.com/office/drawing/2014/main" id="{1D9E146C-FFF9-92A0-4DBB-F5C457926D98}"/>
              </a:ext>
            </a:extLst>
          </p:cNvPr>
          <p:cNvSpPr/>
          <p:nvPr/>
        </p:nvSpPr>
        <p:spPr>
          <a:xfrm rot="228186">
            <a:off x="5936974" y="4534972"/>
            <a:ext cx="183468" cy="181615"/>
          </a:xfrm>
          <a:prstGeom prst="ellipse">
            <a:avLst/>
          </a:prstGeom>
          <a:solidFill>
            <a:schemeClr val="accent3">
              <a:lumMod val="60000"/>
              <a:lumOff val="4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23BFB503-690B-26FD-2C0E-9EE90045BB00}"/>
              </a:ext>
            </a:extLst>
          </p:cNvPr>
          <p:cNvSpPr txBox="1"/>
          <p:nvPr/>
        </p:nvSpPr>
        <p:spPr>
          <a:xfrm>
            <a:off x="5015255" y="4101402"/>
            <a:ext cx="2018501"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 of Design &amp; IP</a:t>
            </a:r>
          </a:p>
        </p:txBody>
      </p:sp>
      <p:sp>
        <p:nvSpPr>
          <p:cNvPr id="20" name="TextBox 19">
            <a:extLst>
              <a:ext uri="{FF2B5EF4-FFF2-40B4-BE49-F238E27FC236}">
                <a16:creationId xmlns:a16="http://schemas.microsoft.com/office/drawing/2014/main" id="{6DEB8E2A-8A31-D0E4-38DF-777548596F28}"/>
              </a:ext>
            </a:extLst>
          </p:cNvPr>
          <p:cNvSpPr txBox="1"/>
          <p:nvPr/>
        </p:nvSpPr>
        <p:spPr>
          <a:xfrm>
            <a:off x="4886693" y="2772142"/>
            <a:ext cx="227562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Expertise Relocation</a:t>
            </a:r>
          </a:p>
        </p:txBody>
      </p:sp>
      <p:sp>
        <p:nvSpPr>
          <p:cNvPr id="12" name="Left Bracket 11">
            <a:extLst>
              <a:ext uri="{FF2B5EF4-FFF2-40B4-BE49-F238E27FC236}">
                <a16:creationId xmlns:a16="http://schemas.microsoft.com/office/drawing/2014/main" id="{7506BDFE-A247-9CE5-4E8F-2CA5654907B5}"/>
              </a:ext>
            </a:extLst>
          </p:cNvPr>
          <p:cNvSpPr/>
          <p:nvPr/>
        </p:nvSpPr>
        <p:spPr>
          <a:xfrm rot="16200000">
            <a:off x="4440803" y="3501251"/>
            <a:ext cx="347393" cy="2820016"/>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Left Bracket 13">
            <a:extLst>
              <a:ext uri="{FF2B5EF4-FFF2-40B4-BE49-F238E27FC236}">
                <a16:creationId xmlns:a16="http://schemas.microsoft.com/office/drawing/2014/main" id="{FD43A45F-9B68-012D-27B0-2EEC73016B16}"/>
              </a:ext>
            </a:extLst>
          </p:cNvPr>
          <p:cNvSpPr/>
          <p:nvPr/>
        </p:nvSpPr>
        <p:spPr>
          <a:xfrm rot="16200000" flipH="1">
            <a:off x="7107011" y="885016"/>
            <a:ext cx="468488" cy="2820206"/>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3C2EC9C4-B131-A2D5-1627-042A70378E88}"/>
              </a:ext>
            </a:extLst>
          </p:cNvPr>
          <p:cNvSpPr txBox="1"/>
          <p:nvPr/>
        </p:nvSpPr>
        <p:spPr>
          <a:xfrm>
            <a:off x="460274" y="5463758"/>
            <a:ext cx="5194937" cy="1200329"/>
          </a:xfrm>
          <a:prstGeom prst="rect">
            <a:avLst/>
          </a:prstGeom>
          <a:noFill/>
        </p:spPr>
        <p:txBody>
          <a:bodyPr wrap="square" rtlCol="0">
            <a:spAutoFit/>
          </a:bodyPr>
          <a:lstStyle/>
          <a:p>
            <a:pPr algn="ctr"/>
            <a:r>
              <a:rPr lang="en-US" dirty="0">
                <a:solidFill>
                  <a:schemeClr val="bg1"/>
                </a:solidFill>
              </a:rPr>
              <a:t>Product Crafts will own the design, development, prototyping, IP protection and deliverance of a ready-to-manufacture product that can be marketed and sold from day 1</a:t>
            </a:r>
          </a:p>
        </p:txBody>
      </p:sp>
      <p:sp>
        <p:nvSpPr>
          <p:cNvPr id="19" name="TextBox 18">
            <a:extLst>
              <a:ext uri="{FF2B5EF4-FFF2-40B4-BE49-F238E27FC236}">
                <a16:creationId xmlns:a16="http://schemas.microsoft.com/office/drawing/2014/main" id="{0D743B32-DD13-93D8-E758-660E17F4907C}"/>
              </a:ext>
            </a:extLst>
          </p:cNvPr>
          <p:cNvSpPr txBox="1"/>
          <p:nvPr/>
        </p:nvSpPr>
        <p:spPr>
          <a:xfrm>
            <a:off x="6272782" y="5430662"/>
            <a:ext cx="5194937" cy="1200329"/>
          </a:xfrm>
          <a:prstGeom prst="rect">
            <a:avLst/>
          </a:prstGeom>
          <a:noFill/>
        </p:spPr>
        <p:txBody>
          <a:bodyPr wrap="square" rtlCol="0">
            <a:spAutoFit/>
          </a:bodyPr>
          <a:lstStyle/>
          <a:p>
            <a:pPr algn="ctr"/>
            <a:r>
              <a:rPr lang="en-US" dirty="0">
                <a:solidFill>
                  <a:schemeClr val="bg1"/>
                </a:solidFill>
              </a:rPr>
              <a:t>Partner can start the production and sales post the sale of Design IP. Product Crafts will support with necessary kick start and post-production design services as required</a:t>
            </a:r>
          </a:p>
        </p:txBody>
      </p:sp>
    </p:spTree>
    <p:extLst>
      <p:ext uri="{BB962C8B-B14F-4D97-AF65-F5344CB8AC3E}">
        <p14:creationId xmlns:p14="http://schemas.microsoft.com/office/powerpoint/2010/main" val="37818051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614FE29-F4CA-B45A-F468-EEA678DA65F7}"/>
              </a:ext>
            </a:extLst>
          </p:cNvPr>
          <p:cNvSpPr txBox="1"/>
          <p:nvPr/>
        </p:nvSpPr>
        <p:spPr>
          <a:xfrm>
            <a:off x="995448" y="740222"/>
            <a:ext cx="8794331"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Accelerate your Business Dominance with Product Crafts</a:t>
            </a:r>
          </a:p>
        </p:txBody>
      </p:sp>
      <p:sp>
        <p:nvSpPr>
          <p:cNvPr id="6" name="Oval 5">
            <a:extLst>
              <a:ext uri="{FF2B5EF4-FFF2-40B4-BE49-F238E27FC236}">
                <a16:creationId xmlns:a16="http://schemas.microsoft.com/office/drawing/2014/main" id="{11EB03E9-3086-29B8-B94A-4706D016C164}"/>
              </a:ext>
            </a:extLst>
          </p:cNvPr>
          <p:cNvSpPr/>
          <p:nvPr/>
        </p:nvSpPr>
        <p:spPr>
          <a:xfrm rot="228186">
            <a:off x="3695301" y="1732949"/>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 name="Oval 6">
            <a:extLst>
              <a:ext uri="{FF2B5EF4-FFF2-40B4-BE49-F238E27FC236}">
                <a16:creationId xmlns:a16="http://schemas.microsoft.com/office/drawing/2014/main" id="{D4AA99C5-BCCF-5F2E-5EE0-C553FF6D4759}"/>
              </a:ext>
            </a:extLst>
          </p:cNvPr>
          <p:cNvSpPr/>
          <p:nvPr/>
        </p:nvSpPr>
        <p:spPr>
          <a:xfrm rot="228186">
            <a:off x="3695301" y="2283282"/>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 name="Oval 7">
            <a:extLst>
              <a:ext uri="{FF2B5EF4-FFF2-40B4-BE49-F238E27FC236}">
                <a16:creationId xmlns:a16="http://schemas.microsoft.com/office/drawing/2014/main" id="{D42584B4-0C61-9088-DE56-CCDED81B19C5}"/>
              </a:ext>
            </a:extLst>
          </p:cNvPr>
          <p:cNvSpPr/>
          <p:nvPr/>
        </p:nvSpPr>
        <p:spPr>
          <a:xfrm rot="228186">
            <a:off x="3695301" y="2833614"/>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TextBox 8">
            <a:extLst>
              <a:ext uri="{FF2B5EF4-FFF2-40B4-BE49-F238E27FC236}">
                <a16:creationId xmlns:a16="http://schemas.microsoft.com/office/drawing/2014/main" id="{19242F09-C452-DD59-4385-21E7EA7F5D6A}"/>
              </a:ext>
            </a:extLst>
          </p:cNvPr>
          <p:cNvSpPr txBox="1"/>
          <p:nvPr/>
        </p:nvSpPr>
        <p:spPr>
          <a:xfrm>
            <a:off x="2716759" y="1634573"/>
            <a:ext cx="61266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Idea</a:t>
            </a:r>
          </a:p>
        </p:txBody>
      </p:sp>
      <p:sp>
        <p:nvSpPr>
          <p:cNvPr id="10" name="TextBox 9">
            <a:extLst>
              <a:ext uri="{FF2B5EF4-FFF2-40B4-BE49-F238E27FC236}">
                <a16:creationId xmlns:a16="http://schemas.microsoft.com/office/drawing/2014/main" id="{64053B27-550A-DA25-395D-D739209D589A}"/>
              </a:ext>
            </a:extLst>
          </p:cNvPr>
          <p:cNvSpPr txBox="1"/>
          <p:nvPr/>
        </p:nvSpPr>
        <p:spPr>
          <a:xfrm>
            <a:off x="2579515" y="2132748"/>
            <a:ext cx="854721"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Design</a:t>
            </a:r>
          </a:p>
        </p:txBody>
      </p:sp>
      <p:sp>
        <p:nvSpPr>
          <p:cNvPr id="11" name="TextBox 10">
            <a:extLst>
              <a:ext uri="{FF2B5EF4-FFF2-40B4-BE49-F238E27FC236}">
                <a16:creationId xmlns:a16="http://schemas.microsoft.com/office/drawing/2014/main" id="{4C91F3FA-DF76-0EFA-5393-35776B459577}"/>
              </a:ext>
            </a:extLst>
          </p:cNvPr>
          <p:cNvSpPr txBox="1"/>
          <p:nvPr/>
        </p:nvSpPr>
        <p:spPr>
          <a:xfrm>
            <a:off x="2329857" y="2739755"/>
            <a:ext cx="116506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Prototype</a:t>
            </a:r>
          </a:p>
        </p:txBody>
      </p:sp>
      <p:sp>
        <p:nvSpPr>
          <p:cNvPr id="12" name="TextBox 11">
            <a:extLst>
              <a:ext uri="{FF2B5EF4-FFF2-40B4-BE49-F238E27FC236}">
                <a16:creationId xmlns:a16="http://schemas.microsoft.com/office/drawing/2014/main" id="{F158B5A0-59A3-CA63-66D5-A074201DA802}"/>
              </a:ext>
            </a:extLst>
          </p:cNvPr>
          <p:cNvSpPr txBox="1"/>
          <p:nvPr/>
        </p:nvSpPr>
        <p:spPr>
          <a:xfrm>
            <a:off x="834346" y="3289311"/>
            <a:ext cx="272125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IP (Trade Secret / Patent)</a:t>
            </a:r>
          </a:p>
        </p:txBody>
      </p:sp>
      <p:sp>
        <p:nvSpPr>
          <p:cNvPr id="13" name="Oval 12">
            <a:extLst>
              <a:ext uri="{FF2B5EF4-FFF2-40B4-BE49-F238E27FC236}">
                <a16:creationId xmlns:a16="http://schemas.microsoft.com/office/drawing/2014/main" id="{F1C69871-4602-F5C0-C7CD-2690A08C806B}"/>
              </a:ext>
            </a:extLst>
          </p:cNvPr>
          <p:cNvSpPr/>
          <p:nvPr/>
        </p:nvSpPr>
        <p:spPr>
          <a:xfrm rot="228186">
            <a:off x="3695301" y="3383947"/>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cxnSp>
        <p:nvCxnSpPr>
          <p:cNvPr id="16" name="Straight Connector 15">
            <a:extLst>
              <a:ext uri="{FF2B5EF4-FFF2-40B4-BE49-F238E27FC236}">
                <a16:creationId xmlns:a16="http://schemas.microsoft.com/office/drawing/2014/main" id="{C95A5BBD-106A-2FD4-791D-5537B678CE40}"/>
              </a:ext>
            </a:extLst>
          </p:cNvPr>
          <p:cNvCxnSpPr>
            <a:cxnSpLocks/>
          </p:cNvCxnSpPr>
          <p:nvPr/>
        </p:nvCxnSpPr>
        <p:spPr>
          <a:xfrm flipH="1">
            <a:off x="3555604" y="1851892"/>
            <a:ext cx="12507" cy="1798494"/>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pic>
        <p:nvPicPr>
          <p:cNvPr id="17" name="Graphic 16" descr="Handshake with solid fill">
            <a:extLst>
              <a:ext uri="{FF2B5EF4-FFF2-40B4-BE49-F238E27FC236}">
                <a16:creationId xmlns:a16="http://schemas.microsoft.com/office/drawing/2014/main" id="{2360C56B-E6E3-683F-EFF7-71FA6E4C55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45882" y="2285088"/>
            <a:ext cx="914400" cy="914400"/>
          </a:xfrm>
          <a:prstGeom prst="rect">
            <a:avLst/>
          </a:prstGeom>
        </p:spPr>
      </p:pic>
      <p:sp>
        <p:nvSpPr>
          <p:cNvPr id="18" name="Oval 17">
            <a:extLst>
              <a:ext uri="{FF2B5EF4-FFF2-40B4-BE49-F238E27FC236}">
                <a16:creationId xmlns:a16="http://schemas.microsoft.com/office/drawing/2014/main" id="{D4B9469F-E562-8177-AE00-88FAFC69382C}"/>
              </a:ext>
            </a:extLst>
          </p:cNvPr>
          <p:cNvSpPr/>
          <p:nvPr/>
        </p:nvSpPr>
        <p:spPr>
          <a:xfrm rot="228186">
            <a:off x="8792822" y="2341743"/>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FF2B5EF4-FFF2-40B4-BE49-F238E27FC236}">
                <a16:creationId xmlns:a16="http://schemas.microsoft.com/office/drawing/2014/main" id="{5B738FD7-778F-DD6B-FC93-86186A8B6962}"/>
              </a:ext>
            </a:extLst>
          </p:cNvPr>
          <p:cNvSpPr/>
          <p:nvPr/>
        </p:nvSpPr>
        <p:spPr>
          <a:xfrm rot="228186">
            <a:off x="8791168" y="2888453"/>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0" name="Oval 19">
            <a:extLst>
              <a:ext uri="{FF2B5EF4-FFF2-40B4-BE49-F238E27FC236}">
                <a16:creationId xmlns:a16="http://schemas.microsoft.com/office/drawing/2014/main" id="{289F7B41-C987-0468-44E2-E252D365ABB3}"/>
              </a:ext>
            </a:extLst>
          </p:cNvPr>
          <p:cNvSpPr/>
          <p:nvPr/>
        </p:nvSpPr>
        <p:spPr>
          <a:xfrm rot="228186">
            <a:off x="8791168" y="3434750"/>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1" name="TextBox 20">
            <a:extLst>
              <a:ext uri="{FF2B5EF4-FFF2-40B4-BE49-F238E27FC236}">
                <a16:creationId xmlns:a16="http://schemas.microsoft.com/office/drawing/2014/main" id="{01651AC1-E509-8B84-8204-ADB1FD09BED1}"/>
              </a:ext>
            </a:extLst>
          </p:cNvPr>
          <p:cNvSpPr txBox="1"/>
          <p:nvPr/>
        </p:nvSpPr>
        <p:spPr>
          <a:xfrm>
            <a:off x="9347914" y="2236371"/>
            <a:ext cx="128092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Production</a:t>
            </a:r>
          </a:p>
        </p:txBody>
      </p:sp>
      <p:sp>
        <p:nvSpPr>
          <p:cNvPr id="22" name="TextBox 21">
            <a:extLst>
              <a:ext uri="{FF2B5EF4-FFF2-40B4-BE49-F238E27FC236}">
                <a16:creationId xmlns:a16="http://schemas.microsoft.com/office/drawing/2014/main" id="{2064FB96-6158-AF92-140E-F5F796FB1A97}"/>
              </a:ext>
            </a:extLst>
          </p:cNvPr>
          <p:cNvSpPr txBox="1"/>
          <p:nvPr/>
        </p:nvSpPr>
        <p:spPr>
          <a:xfrm>
            <a:off x="9347914" y="2767740"/>
            <a:ext cx="119423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Marketing</a:t>
            </a:r>
          </a:p>
        </p:txBody>
      </p:sp>
      <p:sp>
        <p:nvSpPr>
          <p:cNvPr id="23" name="TextBox 22">
            <a:extLst>
              <a:ext uri="{FF2B5EF4-FFF2-40B4-BE49-F238E27FC236}">
                <a16:creationId xmlns:a16="http://schemas.microsoft.com/office/drawing/2014/main" id="{B59F88B4-69E0-D637-F129-FE008DDADDAC}"/>
              </a:ext>
            </a:extLst>
          </p:cNvPr>
          <p:cNvSpPr txBox="1"/>
          <p:nvPr/>
        </p:nvSpPr>
        <p:spPr>
          <a:xfrm>
            <a:off x="9347913" y="3329378"/>
            <a:ext cx="68480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Sales</a:t>
            </a:r>
          </a:p>
        </p:txBody>
      </p:sp>
      <p:cxnSp>
        <p:nvCxnSpPr>
          <p:cNvPr id="24" name="Straight Connector 23">
            <a:extLst>
              <a:ext uri="{FF2B5EF4-FFF2-40B4-BE49-F238E27FC236}">
                <a16:creationId xmlns:a16="http://schemas.microsoft.com/office/drawing/2014/main" id="{12D2AAC6-AF92-9EA6-7C91-59D7E9E3C751}"/>
              </a:ext>
            </a:extLst>
          </p:cNvPr>
          <p:cNvCxnSpPr>
            <a:cxnSpLocks/>
          </p:cNvCxnSpPr>
          <p:nvPr/>
        </p:nvCxnSpPr>
        <p:spPr>
          <a:xfrm>
            <a:off x="9113094" y="1959733"/>
            <a:ext cx="0" cy="1633128"/>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52DFF59E-29DE-C2E2-A088-2816D36E1C10}"/>
              </a:ext>
            </a:extLst>
          </p:cNvPr>
          <p:cNvSpPr/>
          <p:nvPr/>
        </p:nvSpPr>
        <p:spPr>
          <a:xfrm rot="228186">
            <a:off x="8791891" y="1803752"/>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6" name="TextBox 25">
            <a:extLst>
              <a:ext uri="{FF2B5EF4-FFF2-40B4-BE49-F238E27FC236}">
                <a16:creationId xmlns:a16="http://schemas.microsoft.com/office/drawing/2014/main" id="{97E0672A-1642-425C-C105-6B88A98700E2}"/>
              </a:ext>
            </a:extLst>
          </p:cNvPr>
          <p:cNvSpPr txBox="1"/>
          <p:nvPr/>
        </p:nvSpPr>
        <p:spPr>
          <a:xfrm>
            <a:off x="9348636" y="1698380"/>
            <a:ext cx="1721946"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Design Services</a:t>
            </a:r>
          </a:p>
        </p:txBody>
      </p:sp>
      <p:sp>
        <p:nvSpPr>
          <p:cNvPr id="27" name="Oval 26">
            <a:extLst>
              <a:ext uri="{FF2B5EF4-FFF2-40B4-BE49-F238E27FC236}">
                <a16:creationId xmlns:a16="http://schemas.microsoft.com/office/drawing/2014/main" id="{2856ACB1-5C5F-1A00-8359-D2F285D7BEE2}"/>
              </a:ext>
            </a:extLst>
          </p:cNvPr>
          <p:cNvSpPr/>
          <p:nvPr/>
        </p:nvSpPr>
        <p:spPr>
          <a:xfrm rot="228186">
            <a:off x="6211079" y="1973864"/>
            <a:ext cx="183468" cy="181615"/>
          </a:xfrm>
          <a:prstGeom prst="ellipse">
            <a:avLst/>
          </a:prstGeom>
          <a:solidFill>
            <a:schemeClr val="bg1"/>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8" name="Oval 27">
            <a:extLst>
              <a:ext uri="{FF2B5EF4-FFF2-40B4-BE49-F238E27FC236}">
                <a16:creationId xmlns:a16="http://schemas.microsoft.com/office/drawing/2014/main" id="{B28C1D9B-82D3-9C9F-8B84-A1408AD9ED92}"/>
              </a:ext>
            </a:extLst>
          </p:cNvPr>
          <p:cNvSpPr/>
          <p:nvPr/>
        </p:nvSpPr>
        <p:spPr>
          <a:xfrm rot="228186">
            <a:off x="6213483" y="3469387"/>
            <a:ext cx="183468" cy="181615"/>
          </a:xfrm>
          <a:prstGeom prst="ellipse">
            <a:avLst/>
          </a:prstGeom>
          <a:solidFill>
            <a:schemeClr val="bg1"/>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9" name="TextBox 28">
            <a:extLst>
              <a:ext uri="{FF2B5EF4-FFF2-40B4-BE49-F238E27FC236}">
                <a16:creationId xmlns:a16="http://schemas.microsoft.com/office/drawing/2014/main" id="{F8FDC3EB-9074-E2E0-2C38-9018653B8632}"/>
              </a:ext>
            </a:extLst>
          </p:cNvPr>
          <p:cNvSpPr txBox="1"/>
          <p:nvPr/>
        </p:nvSpPr>
        <p:spPr>
          <a:xfrm>
            <a:off x="5377050" y="3035817"/>
            <a:ext cx="2018501"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 of Design &amp; IP</a:t>
            </a:r>
          </a:p>
        </p:txBody>
      </p:sp>
      <p:sp>
        <p:nvSpPr>
          <p:cNvPr id="30" name="TextBox 29">
            <a:extLst>
              <a:ext uri="{FF2B5EF4-FFF2-40B4-BE49-F238E27FC236}">
                <a16:creationId xmlns:a16="http://schemas.microsoft.com/office/drawing/2014/main" id="{75E99EE3-CEB7-F7FA-61A7-7402D8D040BC}"/>
              </a:ext>
            </a:extLst>
          </p:cNvPr>
          <p:cNvSpPr txBox="1"/>
          <p:nvPr/>
        </p:nvSpPr>
        <p:spPr>
          <a:xfrm>
            <a:off x="5248488" y="2142656"/>
            <a:ext cx="227562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Expertise Relocation</a:t>
            </a:r>
          </a:p>
        </p:txBody>
      </p:sp>
      <p:sp>
        <p:nvSpPr>
          <p:cNvPr id="31" name="Left Bracket 30">
            <a:extLst>
              <a:ext uri="{FF2B5EF4-FFF2-40B4-BE49-F238E27FC236}">
                <a16:creationId xmlns:a16="http://schemas.microsoft.com/office/drawing/2014/main" id="{FD48CE33-4A94-9206-05AF-4F1353C08631}"/>
              </a:ext>
            </a:extLst>
          </p:cNvPr>
          <p:cNvSpPr/>
          <p:nvPr/>
        </p:nvSpPr>
        <p:spPr>
          <a:xfrm rot="16200000">
            <a:off x="4733327" y="2504937"/>
            <a:ext cx="406375" cy="2740456"/>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sp>
        <p:nvSpPr>
          <p:cNvPr id="32" name="Left Bracket 31">
            <a:extLst>
              <a:ext uri="{FF2B5EF4-FFF2-40B4-BE49-F238E27FC236}">
                <a16:creationId xmlns:a16="http://schemas.microsoft.com/office/drawing/2014/main" id="{AA8E1556-A549-D354-26E5-57848073D4E8}"/>
              </a:ext>
            </a:extLst>
          </p:cNvPr>
          <p:cNvSpPr/>
          <p:nvPr/>
        </p:nvSpPr>
        <p:spPr>
          <a:xfrm rot="16200000" flipH="1">
            <a:off x="7468806" y="255530"/>
            <a:ext cx="468488" cy="2820206"/>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sp>
        <p:nvSpPr>
          <p:cNvPr id="39" name="TextBox 38">
            <a:extLst>
              <a:ext uri="{FF2B5EF4-FFF2-40B4-BE49-F238E27FC236}">
                <a16:creationId xmlns:a16="http://schemas.microsoft.com/office/drawing/2014/main" id="{985D58CA-9D2F-B3B9-B2BE-7C5AB7366450}"/>
              </a:ext>
            </a:extLst>
          </p:cNvPr>
          <p:cNvSpPr txBox="1"/>
          <p:nvPr/>
        </p:nvSpPr>
        <p:spPr>
          <a:xfrm>
            <a:off x="721457" y="4803906"/>
            <a:ext cx="5552648" cy="830997"/>
          </a:xfrm>
          <a:prstGeom prst="rect">
            <a:avLst/>
          </a:prstGeom>
          <a:noFill/>
        </p:spPr>
        <p:txBody>
          <a:bodyPr wrap="square" rtlCol="0">
            <a:spAutoFit/>
          </a:bodyPr>
          <a:lstStyle/>
          <a:p>
            <a:pPr algn="just"/>
            <a:r>
              <a:rPr lang="en-US" sz="1600" dirty="0">
                <a:solidFill>
                  <a:schemeClr val="bg1"/>
                </a:solidFill>
                <a:latin typeface="Cambria Math" panose="02040503050406030204" pitchFamily="18" charset="0"/>
                <a:ea typeface="Cambria Math" panose="02040503050406030204" pitchFamily="18" charset="0"/>
              </a:rPr>
              <a:t>Product Crafts will deliver the design, development, prototyping, IP protection of ready-to-manufacture products that can be marketed and sold from day 1</a:t>
            </a:r>
          </a:p>
        </p:txBody>
      </p:sp>
      <p:sp>
        <p:nvSpPr>
          <p:cNvPr id="40" name="TextBox 39">
            <a:extLst>
              <a:ext uri="{FF2B5EF4-FFF2-40B4-BE49-F238E27FC236}">
                <a16:creationId xmlns:a16="http://schemas.microsoft.com/office/drawing/2014/main" id="{7E33E746-1C66-939B-9F5D-EABBA248DF5B}"/>
              </a:ext>
            </a:extLst>
          </p:cNvPr>
          <p:cNvSpPr txBox="1"/>
          <p:nvPr/>
        </p:nvSpPr>
        <p:spPr>
          <a:xfrm>
            <a:off x="6768502" y="4802166"/>
            <a:ext cx="5244907" cy="830997"/>
          </a:xfrm>
          <a:prstGeom prst="rect">
            <a:avLst/>
          </a:prstGeom>
          <a:noFill/>
        </p:spPr>
        <p:txBody>
          <a:bodyPr wrap="square" rtlCol="0">
            <a:spAutoFit/>
          </a:bodyPr>
          <a:lstStyle/>
          <a:p>
            <a:pPr algn="just"/>
            <a:r>
              <a:rPr lang="en-US" sz="1600" dirty="0">
                <a:solidFill>
                  <a:schemeClr val="bg1"/>
                </a:solidFill>
                <a:latin typeface="Cambria Math" panose="02040503050406030204" pitchFamily="18" charset="0"/>
                <a:ea typeface="Cambria Math" panose="02040503050406030204" pitchFamily="18" charset="0"/>
              </a:rPr>
              <a:t>Customer can start the production and sales post the sale of Design IP. Product Crafts will support with necessary kick start and post-production design services as required</a:t>
            </a:r>
          </a:p>
        </p:txBody>
      </p:sp>
      <p:cxnSp>
        <p:nvCxnSpPr>
          <p:cNvPr id="41" name="Straight Connector 40">
            <a:extLst>
              <a:ext uri="{FF2B5EF4-FFF2-40B4-BE49-F238E27FC236}">
                <a16:creationId xmlns:a16="http://schemas.microsoft.com/office/drawing/2014/main" id="{CCE583C4-E6F3-483B-7F8A-139E2350085C}"/>
              </a:ext>
            </a:extLst>
          </p:cNvPr>
          <p:cNvCxnSpPr>
            <a:cxnSpLocks/>
          </p:cNvCxnSpPr>
          <p:nvPr/>
        </p:nvCxnSpPr>
        <p:spPr>
          <a:xfrm>
            <a:off x="6384580" y="4879909"/>
            <a:ext cx="0" cy="987592"/>
          </a:xfrm>
          <a:prstGeom prst="line">
            <a:avLst/>
          </a:prstGeom>
          <a:ln>
            <a:solidFill>
              <a:schemeClr val="bg1"/>
            </a:solidFill>
            <a:prstDash val="lgDash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04F1B31-C094-9099-CAA3-B1B80FA10EA0}"/>
              </a:ext>
            </a:extLst>
          </p:cNvPr>
          <p:cNvCxnSpPr>
            <a:cxnSpLocks/>
          </p:cNvCxnSpPr>
          <p:nvPr/>
        </p:nvCxnSpPr>
        <p:spPr>
          <a:xfrm>
            <a:off x="531042" y="4728449"/>
            <a:ext cx="11348429" cy="0"/>
          </a:xfrm>
          <a:prstGeom prst="line">
            <a:avLst/>
          </a:prstGeom>
          <a:ln>
            <a:solidFill>
              <a:schemeClr val="bg1"/>
            </a:solidFill>
            <a:prstDash val="lgDashDot"/>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B8C386A5-2CB5-3D0D-3794-FCF49E6279C4}"/>
              </a:ext>
            </a:extLst>
          </p:cNvPr>
          <p:cNvSpPr/>
          <p:nvPr/>
        </p:nvSpPr>
        <p:spPr>
          <a:xfrm rot="228186">
            <a:off x="507180" y="4900093"/>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4" name="Oval 43">
            <a:extLst>
              <a:ext uri="{FF2B5EF4-FFF2-40B4-BE49-F238E27FC236}">
                <a16:creationId xmlns:a16="http://schemas.microsoft.com/office/drawing/2014/main" id="{57084085-91C2-12FE-7C8C-552FA5E2276A}"/>
              </a:ext>
            </a:extLst>
          </p:cNvPr>
          <p:cNvSpPr/>
          <p:nvPr/>
        </p:nvSpPr>
        <p:spPr>
          <a:xfrm rot="228186">
            <a:off x="6570992" y="4889379"/>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Tree>
    <p:extLst>
      <p:ext uri="{BB962C8B-B14F-4D97-AF65-F5344CB8AC3E}">
        <p14:creationId xmlns:p14="http://schemas.microsoft.com/office/powerpoint/2010/main" val="41942394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Left Bracket 31">
            <a:extLst>
              <a:ext uri="{FF2B5EF4-FFF2-40B4-BE49-F238E27FC236}">
                <a16:creationId xmlns:a16="http://schemas.microsoft.com/office/drawing/2014/main" id="{AA8E1556-A549-D354-26E5-57848073D4E8}"/>
              </a:ext>
            </a:extLst>
          </p:cNvPr>
          <p:cNvSpPr/>
          <p:nvPr/>
        </p:nvSpPr>
        <p:spPr>
          <a:xfrm rot="16200000" flipH="1">
            <a:off x="7349200" y="375136"/>
            <a:ext cx="468488" cy="2580993"/>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cxnSp>
        <p:nvCxnSpPr>
          <p:cNvPr id="24" name="Straight Connector 23">
            <a:extLst>
              <a:ext uri="{FF2B5EF4-FFF2-40B4-BE49-F238E27FC236}">
                <a16:creationId xmlns:a16="http://schemas.microsoft.com/office/drawing/2014/main" id="{12D2AAC6-AF92-9EA6-7C91-59D7E9E3C751}"/>
              </a:ext>
            </a:extLst>
          </p:cNvPr>
          <p:cNvCxnSpPr>
            <a:cxnSpLocks/>
          </p:cNvCxnSpPr>
          <p:nvPr/>
        </p:nvCxnSpPr>
        <p:spPr>
          <a:xfrm>
            <a:off x="8873941" y="1959733"/>
            <a:ext cx="0" cy="1633128"/>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95A5BBD-106A-2FD4-791D-5537B678CE40}"/>
              </a:ext>
            </a:extLst>
          </p:cNvPr>
          <p:cNvCxnSpPr>
            <a:cxnSpLocks/>
          </p:cNvCxnSpPr>
          <p:nvPr/>
        </p:nvCxnSpPr>
        <p:spPr>
          <a:xfrm flipH="1">
            <a:off x="3766621" y="1851892"/>
            <a:ext cx="12507" cy="1798494"/>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614FE29-F4CA-B45A-F468-EEA678DA65F7}"/>
              </a:ext>
            </a:extLst>
          </p:cNvPr>
          <p:cNvSpPr txBox="1"/>
          <p:nvPr/>
        </p:nvSpPr>
        <p:spPr>
          <a:xfrm>
            <a:off x="995448" y="740222"/>
            <a:ext cx="8794331"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Accelerate your Business Dominance with Product Crafts</a:t>
            </a:r>
          </a:p>
        </p:txBody>
      </p:sp>
      <p:sp>
        <p:nvSpPr>
          <p:cNvPr id="6" name="Oval 5">
            <a:extLst>
              <a:ext uri="{FF2B5EF4-FFF2-40B4-BE49-F238E27FC236}">
                <a16:creationId xmlns:a16="http://schemas.microsoft.com/office/drawing/2014/main" id="{11EB03E9-3086-29B8-B94A-4706D016C164}"/>
              </a:ext>
            </a:extLst>
          </p:cNvPr>
          <p:cNvSpPr/>
          <p:nvPr/>
        </p:nvSpPr>
        <p:spPr>
          <a:xfrm rot="228186">
            <a:off x="3695301" y="1732949"/>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 name="Oval 6">
            <a:extLst>
              <a:ext uri="{FF2B5EF4-FFF2-40B4-BE49-F238E27FC236}">
                <a16:creationId xmlns:a16="http://schemas.microsoft.com/office/drawing/2014/main" id="{D4AA99C5-BCCF-5F2E-5EE0-C553FF6D4759}"/>
              </a:ext>
            </a:extLst>
          </p:cNvPr>
          <p:cNvSpPr/>
          <p:nvPr/>
        </p:nvSpPr>
        <p:spPr>
          <a:xfrm rot="228186">
            <a:off x="3695301" y="2283282"/>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 name="Oval 7">
            <a:extLst>
              <a:ext uri="{FF2B5EF4-FFF2-40B4-BE49-F238E27FC236}">
                <a16:creationId xmlns:a16="http://schemas.microsoft.com/office/drawing/2014/main" id="{D42584B4-0C61-9088-DE56-CCDED81B19C5}"/>
              </a:ext>
            </a:extLst>
          </p:cNvPr>
          <p:cNvSpPr/>
          <p:nvPr/>
        </p:nvSpPr>
        <p:spPr>
          <a:xfrm rot="228186">
            <a:off x="3695301" y="2833614"/>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TextBox 8">
            <a:extLst>
              <a:ext uri="{FF2B5EF4-FFF2-40B4-BE49-F238E27FC236}">
                <a16:creationId xmlns:a16="http://schemas.microsoft.com/office/drawing/2014/main" id="{19242F09-C452-DD59-4385-21E7EA7F5D6A}"/>
              </a:ext>
            </a:extLst>
          </p:cNvPr>
          <p:cNvSpPr txBox="1"/>
          <p:nvPr/>
        </p:nvSpPr>
        <p:spPr>
          <a:xfrm>
            <a:off x="1619010" y="1621920"/>
            <a:ext cx="1936749"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Ideation &amp; Design</a:t>
            </a:r>
          </a:p>
        </p:txBody>
      </p:sp>
      <p:sp>
        <p:nvSpPr>
          <p:cNvPr id="11" name="TextBox 10">
            <a:extLst>
              <a:ext uri="{FF2B5EF4-FFF2-40B4-BE49-F238E27FC236}">
                <a16:creationId xmlns:a16="http://schemas.microsoft.com/office/drawing/2014/main" id="{4C91F3FA-DF76-0EFA-5393-35776B459577}"/>
              </a:ext>
            </a:extLst>
          </p:cNvPr>
          <p:cNvSpPr txBox="1"/>
          <p:nvPr/>
        </p:nvSpPr>
        <p:spPr>
          <a:xfrm>
            <a:off x="2390696" y="2165586"/>
            <a:ext cx="116506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Prototype</a:t>
            </a:r>
          </a:p>
        </p:txBody>
      </p:sp>
      <p:sp>
        <p:nvSpPr>
          <p:cNvPr id="12" name="TextBox 11">
            <a:extLst>
              <a:ext uri="{FF2B5EF4-FFF2-40B4-BE49-F238E27FC236}">
                <a16:creationId xmlns:a16="http://schemas.microsoft.com/office/drawing/2014/main" id="{F158B5A0-59A3-CA63-66D5-A074201DA802}"/>
              </a:ext>
            </a:extLst>
          </p:cNvPr>
          <p:cNvSpPr txBox="1"/>
          <p:nvPr/>
        </p:nvSpPr>
        <p:spPr>
          <a:xfrm>
            <a:off x="834501" y="2709252"/>
            <a:ext cx="272125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IP (Trade Secret / Patent)</a:t>
            </a:r>
          </a:p>
        </p:txBody>
      </p:sp>
      <p:sp>
        <p:nvSpPr>
          <p:cNvPr id="13" name="Oval 12">
            <a:extLst>
              <a:ext uri="{FF2B5EF4-FFF2-40B4-BE49-F238E27FC236}">
                <a16:creationId xmlns:a16="http://schemas.microsoft.com/office/drawing/2014/main" id="{F1C69871-4602-F5C0-C7CD-2690A08C806B}"/>
              </a:ext>
            </a:extLst>
          </p:cNvPr>
          <p:cNvSpPr/>
          <p:nvPr/>
        </p:nvSpPr>
        <p:spPr>
          <a:xfrm rot="228186">
            <a:off x="3695301" y="3383947"/>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pic>
        <p:nvPicPr>
          <p:cNvPr id="17" name="Graphic 16" descr="Handshake with solid fill">
            <a:extLst>
              <a:ext uri="{FF2B5EF4-FFF2-40B4-BE49-F238E27FC236}">
                <a16:creationId xmlns:a16="http://schemas.microsoft.com/office/drawing/2014/main" id="{2360C56B-E6E3-683F-EFF7-71FA6E4C55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45882" y="2285088"/>
            <a:ext cx="914400" cy="914400"/>
          </a:xfrm>
          <a:prstGeom prst="rect">
            <a:avLst/>
          </a:prstGeom>
        </p:spPr>
      </p:pic>
      <p:sp>
        <p:nvSpPr>
          <p:cNvPr id="18" name="Oval 17">
            <a:extLst>
              <a:ext uri="{FF2B5EF4-FFF2-40B4-BE49-F238E27FC236}">
                <a16:creationId xmlns:a16="http://schemas.microsoft.com/office/drawing/2014/main" id="{D4B9469F-E562-8177-AE00-88FAFC69382C}"/>
              </a:ext>
            </a:extLst>
          </p:cNvPr>
          <p:cNvSpPr/>
          <p:nvPr/>
        </p:nvSpPr>
        <p:spPr>
          <a:xfrm rot="228186">
            <a:off x="8792822" y="2341743"/>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FF2B5EF4-FFF2-40B4-BE49-F238E27FC236}">
                <a16:creationId xmlns:a16="http://schemas.microsoft.com/office/drawing/2014/main" id="{5B738FD7-778F-DD6B-FC93-86186A8B6962}"/>
              </a:ext>
            </a:extLst>
          </p:cNvPr>
          <p:cNvSpPr/>
          <p:nvPr/>
        </p:nvSpPr>
        <p:spPr>
          <a:xfrm rot="228186">
            <a:off x="8791168" y="2888453"/>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0" name="Oval 19">
            <a:extLst>
              <a:ext uri="{FF2B5EF4-FFF2-40B4-BE49-F238E27FC236}">
                <a16:creationId xmlns:a16="http://schemas.microsoft.com/office/drawing/2014/main" id="{289F7B41-C987-0468-44E2-E252D365ABB3}"/>
              </a:ext>
            </a:extLst>
          </p:cNvPr>
          <p:cNvSpPr/>
          <p:nvPr/>
        </p:nvSpPr>
        <p:spPr>
          <a:xfrm rot="228186">
            <a:off x="8791168" y="3434750"/>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1" name="TextBox 20">
            <a:extLst>
              <a:ext uri="{FF2B5EF4-FFF2-40B4-BE49-F238E27FC236}">
                <a16:creationId xmlns:a16="http://schemas.microsoft.com/office/drawing/2014/main" id="{01651AC1-E509-8B84-8204-ADB1FD09BED1}"/>
              </a:ext>
            </a:extLst>
          </p:cNvPr>
          <p:cNvSpPr txBox="1"/>
          <p:nvPr/>
        </p:nvSpPr>
        <p:spPr>
          <a:xfrm>
            <a:off x="9066561" y="2236371"/>
            <a:ext cx="128092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Production</a:t>
            </a:r>
          </a:p>
        </p:txBody>
      </p:sp>
      <p:sp>
        <p:nvSpPr>
          <p:cNvPr id="22" name="TextBox 21">
            <a:extLst>
              <a:ext uri="{FF2B5EF4-FFF2-40B4-BE49-F238E27FC236}">
                <a16:creationId xmlns:a16="http://schemas.microsoft.com/office/drawing/2014/main" id="{2064FB96-6158-AF92-140E-F5F796FB1A97}"/>
              </a:ext>
            </a:extLst>
          </p:cNvPr>
          <p:cNvSpPr txBox="1"/>
          <p:nvPr/>
        </p:nvSpPr>
        <p:spPr>
          <a:xfrm>
            <a:off x="9066561" y="2767740"/>
            <a:ext cx="119423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Marketing</a:t>
            </a:r>
          </a:p>
        </p:txBody>
      </p:sp>
      <p:sp>
        <p:nvSpPr>
          <p:cNvPr id="23" name="TextBox 22">
            <a:extLst>
              <a:ext uri="{FF2B5EF4-FFF2-40B4-BE49-F238E27FC236}">
                <a16:creationId xmlns:a16="http://schemas.microsoft.com/office/drawing/2014/main" id="{B59F88B4-69E0-D637-F129-FE008DDADDAC}"/>
              </a:ext>
            </a:extLst>
          </p:cNvPr>
          <p:cNvSpPr txBox="1"/>
          <p:nvPr/>
        </p:nvSpPr>
        <p:spPr>
          <a:xfrm>
            <a:off x="9066560" y="3329378"/>
            <a:ext cx="68480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Sales</a:t>
            </a:r>
          </a:p>
        </p:txBody>
      </p:sp>
      <p:sp>
        <p:nvSpPr>
          <p:cNvPr id="25" name="Oval 24">
            <a:extLst>
              <a:ext uri="{FF2B5EF4-FFF2-40B4-BE49-F238E27FC236}">
                <a16:creationId xmlns:a16="http://schemas.microsoft.com/office/drawing/2014/main" id="{52DFF59E-29DE-C2E2-A088-2816D36E1C10}"/>
              </a:ext>
            </a:extLst>
          </p:cNvPr>
          <p:cNvSpPr/>
          <p:nvPr/>
        </p:nvSpPr>
        <p:spPr>
          <a:xfrm rot="228186">
            <a:off x="8791891" y="1803752"/>
            <a:ext cx="183468" cy="181615"/>
          </a:xfrm>
          <a:prstGeom prst="ellipse">
            <a:avLst/>
          </a:prstGeom>
          <a:solidFill>
            <a:schemeClr val="accent2"/>
          </a:solidFill>
          <a:ln w="38100">
            <a:solidFill>
              <a:schemeClr val="accent3"/>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6" name="TextBox 25">
            <a:extLst>
              <a:ext uri="{FF2B5EF4-FFF2-40B4-BE49-F238E27FC236}">
                <a16:creationId xmlns:a16="http://schemas.microsoft.com/office/drawing/2014/main" id="{97E0672A-1642-425C-C105-6B88A98700E2}"/>
              </a:ext>
            </a:extLst>
          </p:cNvPr>
          <p:cNvSpPr txBox="1"/>
          <p:nvPr/>
        </p:nvSpPr>
        <p:spPr>
          <a:xfrm>
            <a:off x="9067283" y="1698380"/>
            <a:ext cx="1721946"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Design Services</a:t>
            </a:r>
          </a:p>
        </p:txBody>
      </p:sp>
      <p:sp>
        <p:nvSpPr>
          <p:cNvPr id="27" name="Oval 26">
            <a:extLst>
              <a:ext uri="{FF2B5EF4-FFF2-40B4-BE49-F238E27FC236}">
                <a16:creationId xmlns:a16="http://schemas.microsoft.com/office/drawing/2014/main" id="{2856ACB1-5C5F-1A00-8359-D2F285D7BEE2}"/>
              </a:ext>
            </a:extLst>
          </p:cNvPr>
          <p:cNvSpPr/>
          <p:nvPr/>
        </p:nvSpPr>
        <p:spPr>
          <a:xfrm rot="228186">
            <a:off x="6211079" y="1973864"/>
            <a:ext cx="183468" cy="181615"/>
          </a:xfrm>
          <a:prstGeom prst="ellipse">
            <a:avLst/>
          </a:prstGeom>
          <a:solidFill>
            <a:schemeClr val="bg1"/>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8" name="Oval 27">
            <a:extLst>
              <a:ext uri="{FF2B5EF4-FFF2-40B4-BE49-F238E27FC236}">
                <a16:creationId xmlns:a16="http://schemas.microsoft.com/office/drawing/2014/main" id="{B28C1D9B-82D3-9C9F-8B84-A1408AD9ED92}"/>
              </a:ext>
            </a:extLst>
          </p:cNvPr>
          <p:cNvSpPr/>
          <p:nvPr/>
        </p:nvSpPr>
        <p:spPr>
          <a:xfrm rot="228186">
            <a:off x="6213483" y="3469387"/>
            <a:ext cx="183468" cy="181615"/>
          </a:xfrm>
          <a:prstGeom prst="ellipse">
            <a:avLst/>
          </a:prstGeom>
          <a:solidFill>
            <a:schemeClr val="bg1"/>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9" name="TextBox 28">
            <a:extLst>
              <a:ext uri="{FF2B5EF4-FFF2-40B4-BE49-F238E27FC236}">
                <a16:creationId xmlns:a16="http://schemas.microsoft.com/office/drawing/2014/main" id="{F8FDC3EB-9074-E2E0-2C38-9018653B8632}"/>
              </a:ext>
            </a:extLst>
          </p:cNvPr>
          <p:cNvSpPr txBox="1"/>
          <p:nvPr/>
        </p:nvSpPr>
        <p:spPr>
          <a:xfrm>
            <a:off x="5377050" y="3035817"/>
            <a:ext cx="2018501"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 of Design &amp; IP</a:t>
            </a:r>
          </a:p>
        </p:txBody>
      </p:sp>
      <p:sp>
        <p:nvSpPr>
          <p:cNvPr id="30" name="TextBox 29">
            <a:extLst>
              <a:ext uri="{FF2B5EF4-FFF2-40B4-BE49-F238E27FC236}">
                <a16:creationId xmlns:a16="http://schemas.microsoft.com/office/drawing/2014/main" id="{75E99EE3-CEB7-F7FA-61A7-7402D8D040BC}"/>
              </a:ext>
            </a:extLst>
          </p:cNvPr>
          <p:cNvSpPr txBox="1"/>
          <p:nvPr/>
        </p:nvSpPr>
        <p:spPr>
          <a:xfrm>
            <a:off x="5248488" y="2142656"/>
            <a:ext cx="227562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Expertise Relocation</a:t>
            </a:r>
          </a:p>
        </p:txBody>
      </p:sp>
      <p:sp>
        <p:nvSpPr>
          <p:cNvPr id="31" name="Left Bracket 30">
            <a:extLst>
              <a:ext uri="{FF2B5EF4-FFF2-40B4-BE49-F238E27FC236}">
                <a16:creationId xmlns:a16="http://schemas.microsoft.com/office/drawing/2014/main" id="{FD48CE33-4A94-9206-05AF-4F1353C08631}"/>
              </a:ext>
            </a:extLst>
          </p:cNvPr>
          <p:cNvSpPr/>
          <p:nvPr/>
        </p:nvSpPr>
        <p:spPr>
          <a:xfrm rot="16200000">
            <a:off x="4833495" y="2605105"/>
            <a:ext cx="406375" cy="2540120"/>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sp>
        <p:nvSpPr>
          <p:cNvPr id="39" name="TextBox 38">
            <a:extLst>
              <a:ext uri="{FF2B5EF4-FFF2-40B4-BE49-F238E27FC236}">
                <a16:creationId xmlns:a16="http://schemas.microsoft.com/office/drawing/2014/main" id="{985D58CA-9D2F-B3B9-B2BE-7C5AB7366450}"/>
              </a:ext>
            </a:extLst>
          </p:cNvPr>
          <p:cNvSpPr txBox="1"/>
          <p:nvPr/>
        </p:nvSpPr>
        <p:spPr>
          <a:xfrm>
            <a:off x="749593" y="4803906"/>
            <a:ext cx="5650776" cy="830997"/>
          </a:xfrm>
          <a:prstGeom prst="rect">
            <a:avLst/>
          </a:prstGeom>
          <a:noFill/>
        </p:spPr>
        <p:txBody>
          <a:bodyPr wrap="square" rtlCol="0">
            <a:spAutoFit/>
          </a:bodyPr>
          <a:lstStyle/>
          <a:p>
            <a:pPr algn="just"/>
            <a:r>
              <a:rPr lang="en-US" sz="1600" dirty="0">
                <a:solidFill>
                  <a:schemeClr val="bg1"/>
                </a:solidFill>
                <a:latin typeface="Cambria Math" panose="02040503050406030204" pitchFamily="18" charset="0"/>
                <a:ea typeface="Cambria Math" panose="02040503050406030204" pitchFamily="18" charset="0"/>
              </a:rPr>
              <a:t>Product Crafts will take ownership of the design, development, prototyping, &amp; IP protection of ready-to-manufacture products that can be marketed and sold</a:t>
            </a:r>
          </a:p>
        </p:txBody>
      </p:sp>
      <p:sp>
        <p:nvSpPr>
          <p:cNvPr id="40" name="TextBox 39">
            <a:extLst>
              <a:ext uri="{FF2B5EF4-FFF2-40B4-BE49-F238E27FC236}">
                <a16:creationId xmlns:a16="http://schemas.microsoft.com/office/drawing/2014/main" id="{7E33E746-1C66-939B-9F5D-EABBA248DF5B}"/>
              </a:ext>
            </a:extLst>
          </p:cNvPr>
          <p:cNvSpPr txBox="1"/>
          <p:nvPr/>
        </p:nvSpPr>
        <p:spPr>
          <a:xfrm>
            <a:off x="6768502" y="4802166"/>
            <a:ext cx="5244907" cy="830997"/>
          </a:xfrm>
          <a:prstGeom prst="rect">
            <a:avLst/>
          </a:prstGeom>
          <a:noFill/>
        </p:spPr>
        <p:txBody>
          <a:bodyPr wrap="square" rtlCol="0">
            <a:spAutoFit/>
          </a:bodyPr>
          <a:lstStyle/>
          <a:p>
            <a:pPr algn="just"/>
            <a:r>
              <a:rPr lang="en-US" sz="1600" dirty="0">
                <a:solidFill>
                  <a:schemeClr val="bg1"/>
                </a:solidFill>
                <a:latin typeface="Cambria Math" panose="02040503050406030204" pitchFamily="18" charset="0"/>
                <a:ea typeface="Cambria Math" panose="02040503050406030204" pitchFamily="18" charset="0"/>
              </a:rPr>
              <a:t>Customer can start the production and sales post the sale of Design IP. Product Crafts will support with necessary kick start and post-production design services as required</a:t>
            </a:r>
          </a:p>
        </p:txBody>
      </p:sp>
      <p:cxnSp>
        <p:nvCxnSpPr>
          <p:cNvPr id="41" name="Straight Connector 40">
            <a:extLst>
              <a:ext uri="{FF2B5EF4-FFF2-40B4-BE49-F238E27FC236}">
                <a16:creationId xmlns:a16="http://schemas.microsoft.com/office/drawing/2014/main" id="{CCE583C4-E6F3-483B-7F8A-139E2350085C}"/>
              </a:ext>
            </a:extLst>
          </p:cNvPr>
          <p:cNvCxnSpPr>
            <a:cxnSpLocks/>
          </p:cNvCxnSpPr>
          <p:nvPr/>
        </p:nvCxnSpPr>
        <p:spPr>
          <a:xfrm>
            <a:off x="6384580" y="4879909"/>
            <a:ext cx="0" cy="987592"/>
          </a:xfrm>
          <a:prstGeom prst="line">
            <a:avLst/>
          </a:prstGeom>
          <a:ln>
            <a:solidFill>
              <a:schemeClr val="bg1"/>
            </a:solidFill>
            <a:prstDash val="lgDash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04F1B31-C094-9099-CAA3-B1B80FA10EA0}"/>
              </a:ext>
            </a:extLst>
          </p:cNvPr>
          <p:cNvCxnSpPr>
            <a:cxnSpLocks/>
          </p:cNvCxnSpPr>
          <p:nvPr/>
        </p:nvCxnSpPr>
        <p:spPr>
          <a:xfrm>
            <a:off x="531042" y="4728449"/>
            <a:ext cx="11348429" cy="0"/>
          </a:xfrm>
          <a:prstGeom prst="line">
            <a:avLst/>
          </a:prstGeom>
          <a:ln>
            <a:solidFill>
              <a:schemeClr val="bg1"/>
            </a:solidFill>
            <a:prstDash val="lgDashDot"/>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B8C386A5-2CB5-3D0D-3794-FCF49E6279C4}"/>
              </a:ext>
            </a:extLst>
          </p:cNvPr>
          <p:cNvSpPr/>
          <p:nvPr/>
        </p:nvSpPr>
        <p:spPr>
          <a:xfrm rot="228186">
            <a:off x="535316" y="4900093"/>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4" name="Oval 43">
            <a:extLst>
              <a:ext uri="{FF2B5EF4-FFF2-40B4-BE49-F238E27FC236}">
                <a16:creationId xmlns:a16="http://schemas.microsoft.com/office/drawing/2014/main" id="{57084085-91C2-12FE-7C8C-552FA5E2276A}"/>
              </a:ext>
            </a:extLst>
          </p:cNvPr>
          <p:cNvSpPr/>
          <p:nvPr/>
        </p:nvSpPr>
        <p:spPr>
          <a:xfrm rot="228186">
            <a:off x="6570992" y="4889379"/>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extBox 1">
            <a:extLst>
              <a:ext uri="{FF2B5EF4-FFF2-40B4-BE49-F238E27FC236}">
                <a16:creationId xmlns:a16="http://schemas.microsoft.com/office/drawing/2014/main" id="{6918EADF-DE1E-24DA-D818-5C2DDBE8FC46}"/>
              </a:ext>
            </a:extLst>
          </p:cNvPr>
          <p:cNvSpPr txBox="1"/>
          <p:nvPr/>
        </p:nvSpPr>
        <p:spPr>
          <a:xfrm>
            <a:off x="588164" y="3252918"/>
            <a:ext cx="2958117"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Documentation &amp; Packaging</a:t>
            </a:r>
          </a:p>
        </p:txBody>
      </p:sp>
    </p:spTree>
    <p:extLst>
      <p:ext uri="{BB962C8B-B14F-4D97-AF65-F5344CB8AC3E}">
        <p14:creationId xmlns:p14="http://schemas.microsoft.com/office/powerpoint/2010/main" val="8020619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Left Bracket 31">
            <a:extLst>
              <a:ext uri="{FF2B5EF4-FFF2-40B4-BE49-F238E27FC236}">
                <a16:creationId xmlns:a16="http://schemas.microsoft.com/office/drawing/2014/main" id="{AA8E1556-A549-D354-26E5-57848073D4E8}"/>
              </a:ext>
            </a:extLst>
          </p:cNvPr>
          <p:cNvSpPr/>
          <p:nvPr/>
        </p:nvSpPr>
        <p:spPr>
          <a:xfrm rot="16200000" flipH="1">
            <a:off x="7349200" y="375136"/>
            <a:ext cx="468488" cy="2580993"/>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cxnSp>
        <p:nvCxnSpPr>
          <p:cNvPr id="24" name="Straight Connector 23">
            <a:extLst>
              <a:ext uri="{FF2B5EF4-FFF2-40B4-BE49-F238E27FC236}">
                <a16:creationId xmlns:a16="http://schemas.microsoft.com/office/drawing/2014/main" id="{12D2AAC6-AF92-9EA6-7C91-59D7E9E3C751}"/>
              </a:ext>
            </a:extLst>
          </p:cNvPr>
          <p:cNvCxnSpPr>
            <a:cxnSpLocks/>
          </p:cNvCxnSpPr>
          <p:nvPr/>
        </p:nvCxnSpPr>
        <p:spPr>
          <a:xfrm>
            <a:off x="8873941" y="1959733"/>
            <a:ext cx="0" cy="1633128"/>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B614FE29-F4CA-B45A-F468-EEA678DA65F7}"/>
              </a:ext>
            </a:extLst>
          </p:cNvPr>
          <p:cNvSpPr txBox="1"/>
          <p:nvPr/>
        </p:nvSpPr>
        <p:spPr>
          <a:xfrm>
            <a:off x="995448" y="740222"/>
            <a:ext cx="6814686"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Launch the product of your choice on Day 1</a:t>
            </a:r>
          </a:p>
        </p:txBody>
      </p:sp>
      <p:pic>
        <p:nvPicPr>
          <p:cNvPr id="17" name="Graphic 16" descr="Handshake with solid fill">
            <a:extLst>
              <a:ext uri="{FF2B5EF4-FFF2-40B4-BE49-F238E27FC236}">
                <a16:creationId xmlns:a16="http://schemas.microsoft.com/office/drawing/2014/main" id="{2360C56B-E6E3-683F-EFF7-71FA6E4C55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45882" y="2285088"/>
            <a:ext cx="914400" cy="914400"/>
          </a:xfrm>
          <a:prstGeom prst="rect">
            <a:avLst/>
          </a:prstGeom>
        </p:spPr>
      </p:pic>
      <p:sp>
        <p:nvSpPr>
          <p:cNvPr id="18" name="Oval 17">
            <a:extLst>
              <a:ext uri="{FF2B5EF4-FFF2-40B4-BE49-F238E27FC236}">
                <a16:creationId xmlns:a16="http://schemas.microsoft.com/office/drawing/2014/main" id="{D4B9469F-E562-8177-AE00-88FAFC69382C}"/>
              </a:ext>
            </a:extLst>
          </p:cNvPr>
          <p:cNvSpPr/>
          <p:nvPr/>
        </p:nvSpPr>
        <p:spPr>
          <a:xfrm rot="228186">
            <a:off x="8792822" y="2341743"/>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FF2B5EF4-FFF2-40B4-BE49-F238E27FC236}">
                <a16:creationId xmlns:a16="http://schemas.microsoft.com/office/drawing/2014/main" id="{5B738FD7-778F-DD6B-FC93-86186A8B6962}"/>
              </a:ext>
            </a:extLst>
          </p:cNvPr>
          <p:cNvSpPr/>
          <p:nvPr/>
        </p:nvSpPr>
        <p:spPr>
          <a:xfrm rot="228186">
            <a:off x="8791168" y="2888453"/>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0" name="Oval 19">
            <a:extLst>
              <a:ext uri="{FF2B5EF4-FFF2-40B4-BE49-F238E27FC236}">
                <a16:creationId xmlns:a16="http://schemas.microsoft.com/office/drawing/2014/main" id="{289F7B41-C987-0468-44E2-E252D365ABB3}"/>
              </a:ext>
            </a:extLst>
          </p:cNvPr>
          <p:cNvSpPr/>
          <p:nvPr/>
        </p:nvSpPr>
        <p:spPr>
          <a:xfrm rot="228186">
            <a:off x="8791168" y="3434750"/>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1" name="TextBox 20">
            <a:extLst>
              <a:ext uri="{FF2B5EF4-FFF2-40B4-BE49-F238E27FC236}">
                <a16:creationId xmlns:a16="http://schemas.microsoft.com/office/drawing/2014/main" id="{01651AC1-E509-8B84-8204-ADB1FD09BED1}"/>
              </a:ext>
            </a:extLst>
          </p:cNvPr>
          <p:cNvSpPr txBox="1"/>
          <p:nvPr/>
        </p:nvSpPr>
        <p:spPr>
          <a:xfrm>
            <a:off x="9066561" y="2236371"/>
            <a:ext cx="128092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Production</a:t>
            </a:r>
          </a:p>
        </p:txBody>
      </p:sp>
      <p:sp>
        <p:nvSpPr>
          <p:cNvPr id="22" name="TextBox 21">
            <a:extLst>
              <a:ext uri="{FF2B5EF4-FFF2-40B4-BE49-F238E27FC236}">
                <a16:creationId xmlns:a16="http://schemas.microsoft.com/office/drawing/2014/main" id="{2064FB96-6158-AF92-140E-F5F796FB1A97}"/>
              </a:ext>
            </a:extLst>
          </p:cNvPr>
          <p:cNvSpPr txBox="1"/>
          <p:nvPr/>
        </p:nvSpPr>
        <p:spPr>
          <a:xfrm>
            <a:off x="9066561" y="2767740"/>
            <a:ext cx="119423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Marketing</a:t>
            </a:r>
          </a:p>
        </p:txBody>
      </p:sp>
      <p:sp>
        <p:nvSpPr>
          <p:cNvPr id="23" name="TextBox 22">
            <a:extLst>
              <a:ext uri="{FF2B5EF4-FFF2-40B4-BE49-F238E27FC236}">
                <a16:creationId xmlns:a16="http://schemas.microsoft.com/office/drawing/2014/main" id="{B59F88B4-69E0-D637-F129-FE008DDADDAC}"/>
              </a:ext>
            </a:extLst>
          </p:cNvPr>
          <p:cNvSpPr txBox="1"/>
          <p:nvPr/>
        </p:nvSpPr>
        <p:spPr>
          <a:xfrm>
            <a:off x="9066560" y="3329378"/>
            <a:ext cx="68480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Sales</a:t>
            </a:r>
          </a:p>
        </p:txBody>
      </p:sp>
      <p:sp>
        <p:nvSpPr>
          <p:cNvPr id="25" name="Oval 24">
            <a:extLst>
              <a:ext uri="{FF2B5EF4-FFF2-40B4-BE49-F238E27FC236}">
                <a16:creationId xmlns:a16="http://schemas.microsoft.com/office/drawing/2014/main" id="{52DFF59E-29DE-C2E2-A088-2816D36E1C10}"/>
              </a:ext>
            </a:extLst>
          </p:cNvPr>
          <p:cNvSpPr/>
          <p:nvPr/>
        </p:nvSpPr>
        <p:spPr>
          <a:xfrm rot="228186">
            <a:off x="8791891" y="1803752"/>
            <a:ext cx="183468" cy="181615"/>
          </a:xfrm>
          <a:prstGeom prst="ellipse">
            <a:avLst/>
          </a:prstGeom>
          <a:solidFill>
            <a:schemeClr val="accent2"/>
          </a:solidFill>
          <a:ln w="38100">
            <a:solidFill>
              <a:schemeClr val="accent3"/>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6" name="TextBox 25">
            <a:extLst>
              <a:ext uri="{FF2B5EF4-FFF2-40B4-BE49-F238E27FC236}">
                <a16:creationId xmlns:a16="http://schemas.microsoft.com/office/drawing/2014/main" id="{97E0672A-1642-425C-C105-6B88A98700E2}"/>
              </a:ext>
            </a:extLst>
          </p:cNvPr>
          <p:cNvSpPr txBox="1"/>
          <p:nvPr/>
        </p:nvSpPr>
        <p:spPr>
          <a:xfrm>
            <a:off x="9067283" y="1698380"/>
            <a:ext cx="1721946"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Design Services</a:t>
            </a:r>
          </a:p>
        </p:txBody>
      </p:sp>
      <p:sp>
        <p:nvSpPr>
          <p:cNvPr id="27" name="Oval 26">
            <a:extLst>
              <a:ext uri="{FF2B5EF4-FFF2-40B4-BE49-F238E27FC236}">
                <a16:creationId xmlns:a16="http://schemas.microsoft.com/office/drawing/2014/main" id="{2856ACB1-5C5F-1A00-8359-D2F285D7BEE2}"/>
              </a:ext>
            </a:extLst>
          </p:cNvPr>
          <p:cNvSpPr/>
          <p:nvPr/>
        </p:nvSpPr>
        <p:spPr>
          <a:xfrm rot="228186">
            <a:off x="6211079" y="1973864"/>
            <a:ext cx="183468" cy="181615"/>
          </a:xfrm>
          <a:prstGeom prst="ellipse">
            <a:avLst/>
          </a:prstGeom>
          <a:solidFill>
            <a:schemeClr val="bg1"/>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8" name="Oval 27">
            <a:extLst>
              <a:ext uri="{FF2B5EF4-FFF2-40B4-BE49-F238E27FC236}">
                <a16:creationId xmlns:a16="http://schemas.microsoft.com/office/drawing/2014/main" id="{B28C1D9B-82D3-9C9F-8B84-A1408AD9ED92}"/>
              </a:ext>
            </a:extLst>
          </p:cNvPr>
          <p:cNvSpPr/>
          <p:nvPr/>
        </p:nvSpPr>
        <p:spPr>
          <a:xfrm rot="228186">
            <a:off x="6213483" y="3469387"/>
            <a:ext cx="183468" cy="181615"/>
          </a:xfrm>
          <a:prstGeom prst="ellipse">
            <a:avLst/>
          </a:prstGeom>
          <a:solidFill>
            <a:schemeClr val="bg1"/>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9" name="TextBox 28">
            <a:extLst>
              <a:ext uri="{FF2B5EF4-FFF2-40B4-BE49-F238E27FC236}">
                <a16:creationId xmlns:a16="http://schemas.microsoft.com/office/drawing/2014/main" id="{F8FDC3EB-9074-E2E0-2C38-9018653B8632}"/>
              </a:ext>
            </a:extLst>
          </p:cNvPr>
          <p:cNvSpPr txBox="1"/>
          <p:nvPr/>
        </p:nvSpPr>
        <p:spPr>
          <a:xfrm>
            <a:off x="5377050" y="3035817"/>
            <a:ext cx="2018501"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 of Design &amp; IP</a:t>
            </a:r>
          </a:p>
        </p:txBody>
      </p:sp>
      <p:sp>
        <p:nvSpPr>
          <p:cNvPr id="30" name="TextBox 29">
            <a:extLst>
              <a:ext uri="{FF2B5EF4-FFF2-40B4-BE49-F238E27FC236}">
                <a16:creationId xmlns:a16="http://schemas.microsoft.com/office/drawing/2014/main" id="{75E99EE3-CEB7-F7FA-61A7-7402D8D040BC}"/>
              </a:ext>
            </a:extLst>
          </p:cNvPr>
          <p:cNvSpPr txBox="1"/>
          <p:nvPr/>
        </p:nvSpPr>
        <p:spPr>
          <a:xfrm>
            <a:off x="5248488" y="2142656"/>
            <a:ext cx="227562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Expertise Relocation</a:t>
            </a:r>
          </a:p>
        </p:txBody>
      </p:sp>
      <p:sp>
        <p:nvSpPr>
          <p:cNvPr id="31" name="Left Bracket 30">
            <a:extLst>
              <a:ext uri="{FF2B5EF4-FFF2-40B4-BE49-F238E27FC236}">
                <a16:creationId xmlns:a16="http://schemas.microsoft.com/office/drawing/2014/main" id="{FD48CE33-4A94-9206-05AF-4F1353C08631}"/>
              </a:ext>
            </a:extLst>
          </p:cNvPr>
          <p:cNvSpPr/>
          <p:nvPr/>
        </p:nvSpPr>
        <p:spPr>
          <a:xfrm rot="16200000">
            <a:off x="4833495" y="2605105"/>
            <a:ext cx="406375" cy="2540120"/>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sp>
        <p:nvSpPr>
          <p:cNvPr id="39" name="TextBox 38">
            <a:extLst>
              <a:ext uri="{FF2B5EF4-FFF2-40B4-BE49-F238E27FC236}">
                <a16:creationId xmlns:a16="http://schemas.microsoft.com/office/drawing/2014/main" id="{985D58CA-9D2F-B3B9-B2BE-7C5AB7366450}"/>
              </a:ext>
            </a:extLst>
          </p:cNvPr>
          <p:cNvSpPr txBox="1"/>
          <p:nvPr/>
        </p:nvSpPr>
        <p:spPr>
          <a:xfrm>
            <a:off x="749593" y="4803906"/>
            <a:ext cx="5650776" cy="830997"/>
          </a:xfrm>
          <a:prstGeom prst="rect">
            <a:avLst/>
          </a:prstGeom>
          <a:noFill/>
        </p:spPr>
        <p:txBody>
          <a:bodyPr wrap="square" rtlCol="0">
            <a:spAutoFit/>
          </a:bodyPr>
          <a:lstStyle/>
          <a:p>
            <a:pPr algn="just"/>
            <a:r>
              <a:rPr lang="en-US" sz="1600" dirty="0">
                <a:solidFill>
                  <a:schemeClr val="bg1"/>
                </a:solidFill>
                <a:latin typeface="Cambria Math" panose="02040503050406030204" pitchFamily="18" charset="0"/>
                <a:ea typeface="Cambria Math" panose="02040503050406030204" pitchFamily="18" charset="0"/>
              </a:rPr>
              <a:t>Browse our Gallery of Product Designs and select the product of your interest. We will transfer the full product design, IP and rights for you to launch the production and sales on day 1</a:t>
            </a:r>
          </a:p>
        </p:txBody>
      </p:sp>
      <p:sp>
        <p:nvSpPr>
          <p:cNvPr id="40" name="TextBox 39">
            <a:extLst>
              <a:ext uri="{FF2B5EF4-FFF2-40B4-BE49-F238E27FC236}">
                <a16:creationId xmlns:a16="http://schemas.microsoft.com/office/drawing/2014/main" id="{7E33E746-1C66-939B-9F5D-EABBA248DF5B}"/>
              </a:ext>
            </a:extLst>
          </p:cNvPr>
          <p:cNvSpPr txBox="1"/>
          <p:nvPr/>
        </p:nvSpPr>
        <p:spPr>
          <a:xfrm>
            <a:off x="6768502" y="4802166"/>
            <a:ext cx="5244907" cy="830997"/>
          </a:xfrm>
          <a:prstGeom prst="rect">
            <a:avLst/>
          </a:prstGeom>
          <a:noFill/>
        </p:spPr>
        <p:txBody>
          <a:bodyPr wrap="square" rtlCol="0">
            <a:spAutoFit/>
          </a:bodyPr>
          <a:lstStyle/>
          <a:p>
            <a:pPr algn="just"/>
            <a:r>
              <a:rPr lang="en-US" sz="1600" dirty="0">
                <a:solidFill>
                  <a:schemeClr val="bg1"/>
                </a:solidFill>
                <a:latin typeface="Cambria Math" panose="02040503050406030204" pitchFamily="18" charset="0"/>
                <a:ea typeface="Cambria Math" panose="02040503050406030204" pitchFamily="18" charset="0"/>
              </a:rPr>
              <a:t>You can start the production and sales post the sale of Design IP. Product Crafts will support with necessary kick start and post-production design services as required</a:t>
            </a:r>
          </a:p>
        </p:txBody>
      </p:sp>
      <p:cxnSp>
        <p:nvCxnSpPr>
          <p:cNvPr id="41" name="Straight Connector 40">
            <a:extLst>
              <a:ext uri="{FF2B5EF4-FFF2-40B4-BE49-F238E27FC236}">
                <a16:creationId xmlns:a16="http://schemas.microsoft.com/office/drawing/2014/main" id="{CCE583C4-E6F3-483B-7F8A-139E2350085C}"/>
              </a:ext>
            </a:extLst>
          </p:cNvPr>
          <p:cNvCxnSpPr>
            <a:cxnSpLocks/>
          </p:cNvCxnSpPr>
          <p:nvPr/>
        </p:nvCxnSpPr>
        <p:spPr>
          <a:xfrm>
            <a:off x="6384580" y="4879909"/>
            <a:ext cx="0" cy="987592"/>
          </a:xfrm>
          <a:prstGeom prst="line">
            <a:avLst/>
          </a:prstGeom>
          <a:ln>
            <a:solidFill>
              <a:schemeClr val="bg1"/>
            </a:solidFill>
            <a:prstDash val="lgDash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04F1B31-C094-9099-CAA3-B1B80FA10EA0}"/>
              </a:ext>
            </a:extLst>
          </p:cNvPr>
          <p:cNvCxnSpPr>
            <a:cxnSpLocks/>
          </p:cNvCxnSpPr>
          <p:nvPr/>
        </p:nvCxnSpPr>
        <p:spPr>
          <a:xfrm>
            <a:off x="531042" y="4728449"/>
            <a:ext cx="11348429" cy="0"/>
          </a:xfrm>
          <a:prstGeom prst="line">
            <a:avLst/>
          </a:prstGeom>
          <a:ln>
            <a:solidFill>
              <a:schemeClr val="bg1"/>
            </a:solidFill>
            <a:prstDash val="lgDashDot"/>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B8C386A5-2CB5-3D0D-3794-FCF49E6279C4}"/>
              </a:ext>
            </a:extLst>
          </p:cNvPr>
          <p:cNvSpPr/>
          <p:nvPr/>
        </p:nvSpPr>
        <p:spPr>
          <a:xfrm rot="228186">
            <a:off x="535316" y="4900093"/>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4" name="Oval 43">
            <a:extLst>
              <a:ext uri="{FF2B5EF4-FFF2-40B4-BE49-F238E27FC236}">
                <a16:creationId xmlns:a16="http://schemas.microsoft.com/office/drawing/2014/main" id="{57084085-91C2-12FE-7C8C-552FA5E2276A}"/>
              </a:ext>
            </a:extLst>
          </p:cNvPr>
          <p:cNvSpPr/>
          <p:nvPr/>
        </p:nvSpPr>
        <p:spPr>
          <a:xfrm rot="228186">
            <a:off x="6570992" y="4889379"/>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nvGrpSpPr>
          <p:cNvPr id="48" name="Group 47">
            <a:extLst>
              <a:ext uri="{FF2B5EF4-FFF2-40B4-BE49-F238E27FC236}">
                <a16:creationId xmlns:a16="http://schemas.microsoft.com/office/drawing/2014/main" id="{829AA413-9AFB-207D-1F91-CD65AD957919}"/>
              </a:ext>
            </a:extLst>
          </p:cNvPr>
          <p:cNvGrpSpPr/>
          <p:nvPr/>
        </p:nvGrpSpPr>
        <p:grpSpPr>
          <a:xfrm>
            <a:off x="2911599" y="1453169"/>
            <a:ext cx="1573060" cy="2267145"/>
            <a:chOff x="1493587" y="1349155"/>
            <a:chExt cx="1573060" cy="2267145"/>
          </a:xfrm>
        </p:grpSpPr>
        <p:sp>
          <p:nvSpPr>
            <p:cNvPr id="3" name="Rectangle: Rounded Corners 2">
              <a:extLst>
                <a:ext uri="{FF2B5EF4-FFF2-40B4-BE49-F238E27FC236}">
                  <a16:creationId xmlns:a16="http://schemas.microsoft.com/office/drawing/2014/main" id="{F75FF5C2-B914-53CA-E08D-0C941707DA2E}"/>
                </a:ext>
              </a:extLst>
            </p:cNvPr>
            <p:cNvSpPr/>
            <p:nvPr/>
          </p:nvSpPr>
          <p:spPr>
            <a:xfrm>
              <a:off x="1493587" y="1349155"/>
              <a:ext cx="489690" cy="523219"/>
            </a:xfrm>
            <a:prstGeom prst="round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300BFCFF-57B3-10A4-D674-2A6E30C8B932}"/>
                </a:ext>
              </a:extLst>
            </p:cNvPr>
            <p:cNvSpPr/>
            <p:nvPr/>
          </p:nvSpPr>
          <p:spPr>
            <a:xfrm>
              <a:off x="2030572" y="1349155"/>
              <a:ext cx="489690" cy="523219"/>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936251EE-0580-6C50-1CBB-EA34BA4D8B0E}"/>
                </a:ext>
              </a:extLst>
            </p:cNvPr>
            <p:cNvSpPr/>
            <p:nvPr/>
          </p:nvSpPr>
          <p:spPr>
            <a:xfrm>
              <a:off x="2567556" y="1349155"/>
              <a:ext cx="489690" cy="523219"/>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D010D0FF-40CF-C07F-BF42-73FF61D16F24}"/>
                </a:ext>
              </a:extLst>
            </p:cNvPr>
            <p:cNvSpPr/>
            <p:nvPr/>
          </p:nvSpPr>
          <p:spPr>
            <a:xfrm>
              <a:off x="1502988" y="1926076"/>
              <a:ext cx="489690" cy="523219"/>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ADDCEAEA-A815-0992-8E33-B86160FC9760}"/>
                </a:ext>
              </a:extLst>
            </p:cNvPr>
            <p:cNvSpPr/>
            <p:nvPr/>
          </p:nvSpPr>
          <p:spPr>
            <a:xfrm>
              <a:off x="2039973" y="1926076"/>
              <a:ext cx="489690" cy="523219"/>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460E79BC-DD3D-EB0D-FB54-ABE0AB3C4AD6}"/>
                </a:ext>
              </a:extLst>
            </p:cNvPr>
            <p:cNvSpPr/>
            <p:nvPr/>
          </p:nvSpPr>
          <p:spPr>
            <a:xfrm>
              <a:off x="2576957" y="1926076"/>
              <a:ext cx="489690" cy="523219"/>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Rounded Corners 33">
              <a:extLst>
                <a:ext uri="{FF2B5EF4-FFF2-40B4-BE49-F238E27FC236}">
                  <a16:creationId xmlns:a16="http://schemas.microsoft.com/office/drawing/2014/main" id="{D8D3ADC5-A4B6-BFC6-979F-69EB766362B5}"/>
                </a:ext>
              </a:extLst>
            </p:cNvPr>
            <p:cNvSpPr/>
            <p:nvPr/>
          </p:nvSpPr>
          <p:spPr>
            <a:xfrm>
              <a:off x="1493587" y="2516611"/>
              <a:ext cx="489690" cy="523219"/>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Rounded Corners 34">
              <a:extLst>
                <a:ext uri="{FF2B5EF4-FFF2-40B4-BE49-F238E27FC236}">
                  <a16:creationId xmlns:a16="http://schemas.microsoft.com/office/drawing/2014/main" id="{AA901C8E-34EC-FF29-5691-ED8BC4AEF4A2}"/>
                </a:ext>
              </a:extLst>
            </p:cNvPr>
            <p:cNvSpPr/>
            <p:nvPr/>
          </p:nvSpPr>
          <p:spPr>
            <a:xfrm>
              <a:off x="2030572" y="2516611"/>
              <a:ext cx="489690" cy="523219"/>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Rounded Corners 35">
              <a:extLst>
                <a:ext uri="{FF2B5EF4-FFF2-40B4-BE49-F238E27FC236}">
                  <a16:creationId xmlns:a16="http://schemas.microsoft.com/office/drawing/2014/main" id="{F4F9221C-D93A-48A1-81B4-CE0D30E6C92E}"/>
                </a:ext>
              </a:extLst>
            </p:cNvPr>
            <p:cNvSpPr/>
            <p:nvPr/>
          </p:nvSpPr>
          <p:spPr>
            <a:xfrm>
              <a:off x="2567556" y="2516611"/>
              <a:ext cx="489690" cy="523219"/>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Rounded Corners 36">
              <a:extLst>
                <a:ext uri="{FF2B5EF4-FFF2-40B4-BE49-F238E27FC236}">
                  <a16:creationId xmlns:a16="http://schemas.microsoft.com/office/drawing/2014/main" id="{FB3D5539-68C4-32D5-3D2E-51227DB6F962}"/>
                </a:ext>
              </a:extLst>
            </p:cNvPr>
            <p:cNvSpPr/>
            <p:nvPr/>
          </p:nvSpPr>
          <p:spPr>
            <a:xfrm>
              <a:off x="1502988" y="3093081"/>
              <a:ext cx="489690" cy="523219"/>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Rounded Corners 37">
              <a:extLst>
                <a:ext uri="{FF2B5EF4-FFF2-40B4-BE49-F238E27FC236}">
                  <a16:creationId xmlns:a16="http://schemas.microsoft.com/office/drawing/2014/main" id="{72ABEDB4-52A0-D070-CFC3-EE040DFEB52E}"/>
                </a:ext>
              </a:extLst>
            </p:cNvPr>
            <p:cNvSpPr/>
            <p:nvPr/>
          </p:nvSpPr>
          <p:spPr>
            <a:xfrm>
              <a:off x="2039973" y="3093081"/>
              <a:ext cx="489690" cy="523219"/>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a:extLst>
                <a:ext uri="{FF2B5EF4-FFF2-40B4-BE49-F238E27FC236}">
                  <a16:creationId xmlns:a16="http://schemas.microsoft.com/office/drawing/2014/main" id="{6DD066A6-2085-30A0-C79E-3B5103257043}"/>
                </a:ext>
              </a:extLst>
            </p:cNvPr>
            <p:cNvSpPr/>
            <p:nvPr/>
          </p:nvSpPr>
          <p:spPr>
            <a:xfrm>
              <a:off x="2576957" y="3093081"/>
              <a:ext cx="489690" cy="523219"/>
            </a:xfrm>
            <a:prstGeom prst="round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0" name="Graphic 49" descr="Thumbs up sign with solid fill">
            <a:extLst>
              <a:ext uri="{FF2B5EF4-FFF2-40B4-BE49-F238E27FC236}">
                <a16:creationId xmlns:a16="http://schemas.microsoft.com/office/drawing/2014/main" id="{C9D96B12-10E3-B2BD-7983-42540374C3D7}"/>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2953114" y="1503523"/>
            <a:ext cx="420039" cy="420039"/>
          </a:xfrm>
          <a:prstGeom prst="rect">
            <a:avLst/>
          </a:prstGeom>
        </p:spPr>
      </p:pic>
    </p:spTree>
    <p:extLst>
      <p:ext uri="{BB962C8B-B14F-4D97-AF65-F5344CB8AC3E}">
        <p14:creationId xmlns:p14="http://schemas.microsoft.com/office/powerpoint/2010/main" val="2146248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1138B06-4098-52AC-AE55-61B2E28EF7CB}"/>
              </a:ext>
            </a:extLst>
          </p:cNvPr>
          <p:cNvPicPr>
            <a:picLocks noChangeAspect="1"/>
          </p:cNvPicPr>
          <p:nvPr/>
        </p:nvPicPr>
        <p:blipFill rotWithShape="1">
          <a:blip r:embed="rId2"/>
          <a:srcRect l="7667" t="9939" r="9561" b="7220"/>
          <a:stretch/>
        </p:blipFill>
        <p:spPr>
          <a:xfrm>
            <a:off x="8909082" y="1371384"/>
            <a:ext cx="2869809" cy="2785404"/>
          </a:xfrm>
          <a:prstGeom prst="rect">
            <a:avLst/>
          </a:prstGeom>
        </p:spPr>
      </p:pic>
      <p:grpSp>
        <p:nvGrpSpPr>
          <p:cNvPr id="8" name="Group 7">
            <a:extLst>
              <a:ext uri="{FF2B5EF4-FFF2-40B4-BE49-F238E27FC236}">
                <a16:creationId xmlns:a16="http://schemas.microsoft.com/office/drawing/2014/main" id="{47273118-8C1D-3F53-5FC0-BCC0F7AC1BE6}"/>
              </a:ext>
            </a:extLst>
          </p:cNvPr>
          <p:cNvGrpSpPr/>
          <p:nvPr/>
        </p:nvGrpSpPr>
        <p:grpSpPr>
          <a:xfrm>
            <a:off x="1123064" y="1171111"/>
            <a:ext cx="822960" cy="822960"/>
            <a:chOff x="2867267" y="2626823"/>
            <a:chExt cx="1353531" cy="1371600"/>
          </a:xfrm>
          <a:solidFill>
            <a:schemeClr val="accent2"/>
          </a:solidFill>
        </p:grpSpPr>
        <p:sp>
          <p:nvSpPr>
            <p:cNvPr id="9" name="Oval 8">
              <a:extLst>
                <a:ext uri="{FF2B5EF4-FFF2-40B4-BE49-F238E27FC236}">
                  <a16:creationId xmlns:a16="http://schemas.microsoft.com/office/drawing/2014/main" id="{E3DED307-1A81-FEA5-C059-3B6E9E6ACA08}"/>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9478F038-0EA6-96D5-3CA1-4929B021B265}"/>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074FC47-E341-542E-4DA5-810863996A9C}"/>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91281C2-D36C-4DFE-3914-1A1F0F320777}"/>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6B91480-A886-975C-9BD4-DF29F0D3B1C0}"/>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049B8095-C47C-0B18-96C8-341EE0A79611}"/>
              </a:ext>
            </a:extLst>
          </p:cNvPr>
          <p:cNvSpPr txBox="1"/>
          <p:nvPr/>
        </p:nvSpPr>
        <p:spPr>
          <a:xfrm>
            <a:off x="2208219" y="1097069"/>
            <a:ext cx="6067558" cy="954107"/>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Product Crafts</a:t>
            </a:r>
          </a:p>
          <a:p>
            <a:r>
              <a:rPr lang="en-US" sz="2800" dirty="0">
                <a:solidFill>
                  <a:schemeClr val="bg1"/>
                </a:solidFill>
                <a:latin typeface="Cambria Math" panose="02040503050406030204" pitchFamily="18" charset="0"/>
                <a:ea typeface="Cambria Math" panose="02040503050406030204" pitchFamily="18" charset="0"/>
              </a:rPr>
              <a:t>Welcome to a new world of Innovation</a:t>
            </a:r>
          </a:p>
        </p:txBody>
      </p:sp>
      <p:sp>
        <p:nvSpPr>
          <p:cNvPr id="15" name="TextBox 14">
            <a:extLst>
              <a:ext uri="{FF2B5EF4-FFF2-40B4-BE49-F238E27FC236}">
                <a16:creationId xmlns:a16="http://schemas.microsoft.com/office/drawing/2014/main" id="{16BCF183-6334-6850-39E3-762780242263}"/>
              </a:ext>
            </a:extLst>
          </p:cNvPr>
          <p:cNvSpPr txBox="1"/>
          <p:nvPr/>
        </p:nvSpPr>
        <p:spPr>
          <a:xfrm>
            <a:off x="1084235" y="2117182"/>
            <a:ext cx="7060959" cy="1477328"/>
          </a:xfrm>
          <a:prstGeom prst="rect">
            <a:avLst/>
          </a:prstGeom>
          <a:noFill/>
        </p:spPr>
        <p:txBody>
          <a:bodyPr wrap="square" rtlCol="0">
            <a:spAutoFit/>
          </a:bodyPr>
          <a:lstStyle/>
          <a:p>
            <a:pPr algn="just"/>
            <a:r>
              <a:rPr lang="en-US" dirty="0">
                <a:solidFill>
                  <a:schemeClr val="bg1"/>
                </a:solidFill>
              </a:rPr>
              <a:t>Product Crafts is a new product design company. At Product Crafts, we craft and deliver new-to-the-world products that are ready for production, marketing and sales.</a:t>
            </a:r>
          </a:p>
          <a:p>
            <a:pPr algn="just"/>
            <a:endParaRPr lang="en-US" dirty="0">
              <a:solidFill>
                <a:schemeClr val="bg1"/>
              </a:solidFill>
            </a:endParaRPr>
          </a:p>
          <a:p>
            <a:pPr algn="just"/>
            <a:endParaRPr lang="en-US" dirty="0">
              <a:solidFill>
                <a:schemeClr val="bg1"/>
              </a:solidFill>
            </a:endParaRPr>
          </a:p>
        </p:txBody>
      </p:sp>
    </p:spTree>
    <p:extLst>
      <p:ext uri="{BB962C8B-B14F-4D97-AF65-F5344CB8AC3E}">
        <p14:creationId xmlns:p14="http://schemas.microsoft.com/office/powerpoint/2010/main" val="4751413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614FE29-F4CA-B45A-F468-EEA678DA65F7}"/>
              </a:ext>
            </a:extLst>
          </p:cNvPr>
          <p:cNvSpPr txBox="1"/>
          <p:nvPr/>
        </p:nvSpPr>
        <p:spPr>
          <a:xfrm>
            <a:off x="995448" y="740222"/>
            <a:ext cx="9427453"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Invest into Product IPs and Secure your Business Aspirations</a:t>
            </a:r>
          </a:p>
        </p:txBody>
      </p:sp>
    </p:spTree>
    <p:extLst>
      <p:ext uri="{BB962C8B-B14F-4D97-AF65-F5344CB8AC3E}">
        <p14:creationId xmlns:p14="http://schemas.microsoft.com/office/powerpoint/2010/main" val="33207356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614FE29-F4CA-B45A-F468-EEA678DA65F7}"/>
              </a:ext>
            </a:extLst>
          </p:cNvPr>
          <p:cNvSpPr txBox="1"/>
          <p:nvPr/>
        </p:nvSpPr>
        <p:spPr>
          <a:xfrm>
            <a:off x="995448" y="740222"/>
            <a:ext cx="8794331"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Accelerate your Business Dominance with Product Crafts</a:t>
            </a:r>
          </a:p>
        </p:txBody>
      </p:sp>
      <p:sp>
        <p:nvSpPr>
          <p:cNvPr id="6" name="Oval 5">
            <a:extLst>
              <a:ext uri="{FF2B5EF4-FFF2-40B4-BE49-F238E27FC236}">
                <a16:creationId xmlns:a16="http://schemas.microsoft.com/office/drawing/2014/main" id="{11EB03E9-3086-29B8-B94A-4706D016C164}"/>
              </a:ext>
            </a:extLst>
          </p:cNvPr>
          <p:cNvSpPr/>
          <p:nvPr/>
        </p:nvSpPr>
        <p:spPr>
          <a:xfrm rot="228186">
            <a:off x="3695301" y="1732949"/>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 name="Oval 6">
            <a:extLst>
              <a:ext uri="{FF2B5EF4-FFF2-40B4-BE49-F238E27FC236}">
                <a16:creationId xmlns:a16="http://schemas.microsoft.com/office/drawing/2014/main" id="{D4AA99C5-BCCF-5F2E-5EE0-C553FF6D4759}"/>
              </a:ext>
            </a:extLst>
          </p:cNvPr>
          <p:cNvSpPr/>
          <p:nvPr/>
        </p:nvSpPr>
        <p:spPr>
          <a:xfrm rot="228186">
            <a:off x="3695301" y="2283282"/>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 name="Oval 7">
            <a:extLst>
              <a:ext uri="{FF2B5EF4-FFF2-40B4-BE49-F238E27FC236}">
                <a16:creationId xmlns:a16="http://schemas.microsoft.com/office/drawing/2014/main" id="{D42584B4-0C61-9088-DE56-CCDED81B19C5}"/>
              </a:ext>
            </a:extLst>
          </p:cNvPr>
          <p:cNvSpPr/>
          <p:nvPr/>
        </p:nvSpPr>
        <p:spPr>
          <a:xfrm rot="228186">
            <a:off x="3695301" y="2833614"/>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TextBox 8">
            <a:extLst>
              <a:ext uri="{FF2B5EF4-FFF2-40B4-BE49-F238E27FC236}">
                <a16:creationId xmlns:a16="http://schemas.microsoft.com/office/drawing/2014/main" id="{19242F09-C452-DD59-4385-21E7EA7F5D6A}"/>
              </a:ext>
            </a:extLst>
          </p:cNvPr>
          <p:cNvSpPr txBox="1"/>
          <p:nvPr/>
        </p:nvSpPr>
        <p:spPr>
          <a:xfrm>
            <a:off x="2716759" y="1634573"/>
            <a:ext cx="61266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Idea</a:t>
            </a:r>
          </a:p>
        </p:txBody>
      </p:sp>
      <p:sp>
        <p:nvSpPr>
          <p:cNvPr id="10" name="TextBox 9">
            <a:extLst>
              <a:ext uri="{FF2B5EF4-FFF2-40B4-BE49-F238E27FC236}">
                <a16:creationId xmlns:a16="http://schemas.microsoft.com/office/drawing/2014/main" id="{64053B27-550A-DA25-395D-D739209D589A}"/>
              </a:ext>
            </a:extLst>
          </p:cNvPr>
          <p:cNvSpPr txBox="1"/>
          <p:nvPr/>
        </p:nvSpPr>
        <p:spPr>
          <a:xfrm>
            <a:off x="2579515" y="2132748"/>
            <a:ext cx="854721"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Design</a:t>
            </a:r>
          </a:p>
        </p:txBody>
      </p:sp>
      <p:sp>
        <p:nvSpPr>
          <p:cNvPr id="11" name="TextBox 10">
            <a:extLst>
              <a:ext uri="{FF2B5EF4-FFF2-40B4-BE49-F238E27FC236}">
                <a16:creationId xmlns:a16="http://schemas.microsoft.com/office/drawing/2014/main" id="{4C91F3FA-DF76-0EFA-5393-35776B459577}"/>
              </a:ext>
            </a:extLst>
          </p:cNvPr>
          <p:cNvSpPr txBox="1"/>
          <p:nvPr/>
        </p:nvSpPr>
        <p:spPr>
          <a:xfrm>
            <a:off x="2329857" y="2739755"/>
            <a:ext cx="116506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Prototype</a:t>
            </a:r>
          </a:p>
        </p:txBody>
      </p:sp>
      <p:sp>
        <p:nvSpPr>
          <p:cNvPr id="12" name="TextBox 11">
            <a:extLst>
              <a:ext uri="{FF2B5EF4-FFF2-40B4-BE49-F238E27FC236}">
                <a16:creationId xmlns:a16="http://schemas.microsoft.com/office/drawing/2014/main" id="{F158B5A0-59A3-CA63-66D5-A074201DA802}"/>
              </a:ext>
            </a:extLst>
          </p:cNvPr>
          <p:cNvSpPr txBox="1"/>
          <p:nvPr/>
        </p:nvSpPr>
        <p:spPr>
          <a:xfrm>
            <a:off x="834346" y="3289311"/>
            <a:ext cx="272125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IP (Trade Secret / Patent)</a:t>
            </a:r>
          </a:p>
        </p:txBody>
      </p:sp>
      <p:sp>
        <p:nvSpPr>
          <p:cNvPr id="13" name="Oval 12">
            <a:extLst>
              <a:ext uri="{FF2B5EF4-FFF2-40B4-BE49-F238E27FC236}">
                <a16:creationId xmlns:a16="http://schemas.microsoft.com/office/drawing/2014/main" id="{F1C69871-4602-F5C0-C7CD-2690A08C806B}"/>
              </a:ext>
            </a:extLst>
          </p:cNvPr>
          <p:cNvSpPr/>
          <p:nvPr/>
        </p:nvSpPr>
        <p:spPr>
          <a:xfrm rot="228186">
            <a:off x="3695301" y="3383947"/>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4" name="TextBox 13">
            <a:extLst>
              <a:ext uri="{FF2B5EF4-FFF2-40B4-BE49-F238E27FC236}">
                <a16:creationId xmlns:a16="http://schemas.microsoft.com/office/drawing/2014/main" id="{C6E8D6AB-1E03-1DEE-1BE3-CEFA3CCEED34}"/>
              </a:ext>
            </a:extLst>
          </p:cNvPr>
          <p:cNvSpPr txBox="1"/>
          <p:nvPr/>
        </p:nvSpPr>
        <p:spPr>
          <a:xfrm>
            <a:off x="608169" y="3854138"/>
            <a:ext cx="2958117"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Documentation &amp; Packaging</a:t>
            </a:r>
          </a:p>
        </p:txBody>
      </p:sp>
      <p:sp>
        <p:nvSpPr>
          <p:cNvPr id="15" name="Oval 14">
            <a:extLst>
              <a:ext uri="{FF2B5EF4-FFF2-40B4-BE49-F238E27FC236}">
                <a16:creationId xmlns:a16="http://schemas.microsoft.com/office/drawing/2014/main" id="{34AA9AA0-D532-A103-C4EA-48350A285D26}"/>
              </a:ext>
            </a:extLst>
          </p:cNvPr>
          <p:cNvSpPr/>
          <p:nvPr/>
        </p:nvSpPr>
        <p:spPr>
          <a:xfrm rot="228186">
            <a:off x="3695301" y="3934279"/>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cxnSp>
        <p:nvCxnSpPr>
          <p:cNvPr id="16" name="Straight Connector 15">
            <a:extLst>
              <a:ext uri="{FF2B5EF4-FFF2-40B4-BE49-F238E27FC236}">
                <a16:creationId xmlns:a16="http://schemas.microsoft.com/office/drawing/2014/main" id="{C95A5BBD-106A-2FD4-791D-5537B678CE40}"/>
              </a:ext>
            </a:extLst>
          </p:cNvPr>
          <p:cNvCxnSpPr>
            <a:cxnSpLocks/>
          </p:cNvCxnSpPr>
          <p:nvPr/>
        </p:nvCxnSpPr>
        <p:spPr>
          <a:xfrm flipH="1">
            <a:off x="3555604" y="1823756"/>
            <a:ext cx="12507" cy="2208979"/>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pic>
        <p:nvPicPr>
          <p:cNvPr id="17" name="Graphic 16" descr="Handshake with solid fill">
            <a:extLst>
              <a:ext uri="{FF2B5EF4-FFF2-40B4-BE49-F238E27FC236}">
                <a16:creationId xmlns:a16="http://schemas.microsoft.com/office/drawing/2014/main" id="{2360C56B-E6E3-683F-EFF7-71FA6E4C55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21470" y="2511988"/>
            <a:ext cx="914400" cy="914400"/>
          </a:xfrm>
          <a:prstGeom prst="rect">
            <a:avLst/>
          </a:prstGeom>
        </p:spPr>
      </p:pic>
      <p:sp>
        <p:nvSpPr>
          <p:cNvPr id="18" name="Oval 17">
            <a:extLst>
              <a:ext uri="{FF2B5EF4-FFF2-40B4-BE49-F238E27FC236}">
                <a16:creationId xmlns:a16="http://schemas.microsoft.com/office/drawing/2014/main" id="{D4B9469F-E562-8177-AE00-88FAFC69382C}"/>
              </a:ext>
            </a:extLst>
          </p:cNvPr>
          <p:cNvSpPr/>
          <p:nvPr/>
        </p:nvSpPr>
        <p:spPr>
          <a:xfrm rot="228186">
            <a:off x="8792822" y="2341743"/>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FF2B5EF4-FFF2-40B4-BE49-F238E27FC236}">
                <a16:creationId xmlns:a16="http://schemas.microsoft.com/office/drawing/2014/main" id="{5B738FD7-778F-DD6B-FC93-86186A8B6962}"/>
              </a:ext>
            </a:extLst>
          </p:cNvPr>
          <p:cNvSpPr/>
          <p:nvPr/>
        </p:nvSpPr>
        <p:spPr>
          <a:xfrm rot="228186">
            <a:off x="8791168" y="2888453"/>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0" name="Oval 19">
            <a:extLst>
              <a:ext uri="{FF2B5EF4-FFF2-40B4-BE49-F238E27FC236}">
                <a16:creationId xmlns:a16="http://schemas.microsoft.com/office/drawing/2014/main" id="{289F7B41-C987-0468-44E2-E252D365ABB3}"/>
              </a:ext>
            </a:extLst>
          </p:cNvPr>
          <p:cNvSpPr/>
          <p:nvPr/>
        </p:nvSpPr>
        <p:spPr>
          <a:xfrm rot="228186">
            <a:off x="8791168" y="3434750"/>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1" name="TextBox 20">
            <a:extLst>
              <a:ext uri="{FF2B5EF4-FFF2-40B4-BE49-F238E27FC236}">
                <a16:creationId xmlns:a16="http://schemas.microsoft.com/office/drawing/2014/main" id="{01651AC1-E509-8B84-8204-ADB1FD09BED1}"/>
              </a:ext>
            </a:extLst>
          </p:cNvPr>
          <p:cNvSpPr txBox="1"/>
          <p:nvPr/>
        </p:nvSpPr>
        <p:spPr>
          <a:xfrm>
            <a:off x="9347914" y="2236371"/>
            <a:ext cx="128092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Production</a:t>
            </a:r>
          </a:p>
        </p:txBody>
      </p:sp>
      <p:sp>
        <p:nvSpPr>
          <p:cNvPr id="22" name="TextBox 21">
            <a:extLst>
              <a:ext uri="{FF2B5EF4-FFF2-40B4-BE49-F238E27FC236}">
                <a16:creationId xmlns:a16="http://schemas.microsoft.com/office/drawing/2014/main" id="{2064FB96-6158-AF92-140E-F5F796FB1A97}"/>
              </a:ext>
            </a:extLst>
          </p:cNvPr>
          <p:cNvSpPr txBox="1"/>
          <p:nvPr/>
        </p:nvSpPr>
        <p:spPr>
          <a:xfrm>
            <a:off x="9347914" y="2767740"/>
            <a:ext cx="119423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Marketing</a:t>
            </a:r>
          </a:p>
        </p:txBody>
      </p:sp>
      <p:sp>
        <p:nvSpPr>
          <p:cNvPr id="23" name="TextBox 22">
            <a:extLst>
              <a:ext uri="{FF2B5EF4-FFF2-40B4-BE49-F238E27FC236}">
                <a16:creationId xmlns:a16="http://schemas.microsoft.com/office/drawing/2014/main" id="{B59F88B4-69E0-D637-F129-FE008DDADDAC}"/>
              </a:ext>
            </a:extLst>
          </p:cNvPr>
          <p:cNvSpPr txBox="1"/>
          <p:nvPr/>
        </p:nvSpPr>
        <p:spPr>
          <a:xfrm>
            <a:off x="9347913" y="3329378"/>
            <a:ext cx="68480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Sales</a:t>
            </a:r>
          </a:p>
        </p:txBody>
      </p:sp>
      <p:cxnSp>
        <p:nvCxnSpPr>
          <p:cNvPr id="24" name="Straight Connector 23">
            <a:extLst>
              <a:ext uri="{FF2B5EF4-FFF2-40B4-BE49-F238E27FC236}">
                <a16:creationId xmlns:a16="http://schemas.microsoft.com/office/drawing/2014/main" id="{12D2AAC6-AF92-9EA6-7C91-59D7E9E3C751}"/>
              </a:ext>
            </a:extLst>
          </p:cNvPr>
          <p:cNvCxnSpPr>
            <a:cxnSpLocks/>
          </p:cNvCxnSpPr>
          <p:nvPr/>
        </p:nvCxnSpPr>
        <p:spPr>
          <a:xfrm>
            <a:off x="9113094" y="2001937"/>
            <a:ext cx="0" cy="1633128"/>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52DFF59E-29DE-C2E2-A088-2816D36E1C10}"/>
              </a:ext>
            </a:extLst>
          </p:cNvPr>
          <p:cNvSpPr/>
          <p:nvPr/>
        </p:nvSpPr>
        <p:spPr>
          <a:xfrm rot="228186">
            <a:off x="8791891" y="1803752"/>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6" name="TextBox 25">
            <a:extLst>
              <a:ext uri="{FF2B5EF4-FFF2-40B4-BE49-F238E27FC236}">
                <a16:creationId xmlns:a16="http://schemas.microsoft.com/office/drawing/2014/main" id="{97E0672A-1642-425C-C105-6B88A98700E2}"/>
              </a:ext>
            </a:extLst>
          </p:cNvPr>
          <p:cNvSpPr txBox="1"/>
          <p:nvPr/>
        </p:nvSpPr>
        <p:spPr>
          <a:xfrm>
            <a:off x="9348636" y="1698380"/>
            <a:ext cx="1721946"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Design Services</a:t>
            </a:r>
          </a:p>
        </p:txBody>
      </p:sp>
      <p:sp>
        <p:nvSpPr>
          <p:cNvPr id="27" name="Oval 26">
            <a:extLst>
              <a:ext uri="{FF2B5EF4-FFF2-40B4-BE49-F238E27FC236}">
                <a16:creationId xmlns:a16="http://schemas.microsoft.com/office/drawing/2014/main" id="{2856ACB1-5C5F-1A00-8359-D2F285D7BEE2}"/>
              </a:ext>
            </a:extLst>
          </p:cNvPr>
          <p:cNvSpPr/>
          <p:nvPr/>
        </p:nvSpPr>
        <p:spPr>
          <a:xfrm rot="228186">
            <a:off x="6211079" y="1973864"/>
            <a:ext cx="183468" cy="181615"/>
          </a:xfrm>
          <a:prstGeom prst="ellipse">
            <a:avLst/>
          </a:prstGeom>
          <a:solidFill>
            <a:schemeClr val="bg1"/>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8" name="Oval 27">
            <a:extLst>
              <a:ext uri="{FF2B5EF4-FFF2-40B4-BE49-F238E27FC236}">
                <a16:creationId xmlns:a16="http://schemas.microsoft.com/office/drawing/2014/main" id="{B28C1D9B-82D3-9C9F-8B84-A1408AD9ED92}"/>
              </a:ext>
            </a:extLst>
          </p:cNvPr>
          <p:cNvSpPr/>
          <p:nvPr/>
        </p:nvSpPr>
        <p:spPr>
          <a:xfrm rot="228186">
            <a:off x="6241619" y="3905486"/>
            <a:ext cx="183468" cy="181615"/>
          </a:xfrm>
          <a:prstGeom prst="ellipse">
            <a:avLst/>
          </a:prstGeom>
          <a:solidFill>
            <a:schemeClr val="bg1"/>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9" name="TextBox 28">
            <a:extLst>
              <a:ext uri="{FF2B5EF4-FFF2-40B4-BE49-F238E27FC236}">
                <a16:creationId xmlns:a16="http://schemas.microsoft.com/office/drawing/2014/main" id="{F8FDC3EB-9074-E2E0-2C38-9018653B8632}"/>
              </a:ext>
            </a:extLst>
          </p:cNvPr>
          <p:cNvSpPr txBox="1"/>
          <p:nvPr/>
        </p:nvSpPr>
        <p:spPr>
          <a:xfrm>
            <a:off x="5377050" y="3471916"/>
            <a:ext cx="2018501"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 of Design &amp; IP</a:t>
            </a:r>
          </a:p>
        </p:txBody>
      </p:sp>
      <p:sp>
        <p:nvSpPr>
          <p:cNvPr id="30" name="TextBox 29">
            <a:extLst>
              <a:ext uri="{FF2B5EF4-FFF2-40B4-BE49-F238E27FC236}">
                <a16:creationId xmlns:a16="http://schemas.microsoft.com/office/drawing/2014/main" id="{75E99EE3-CEB7-F7FA-61A7-7402D8D040BC}"/>
              </a:ext>
            </a:extLst>
          </p:cNvPr>
          <p:cNvSpPr txBox="1"/>
          <p:nvPr/>
        </p:nvSpPr>
        <p:spPr>
          <a:xfrm>
            <a:off x="5248488" y="2142656"/>
            <a:ext cx="227562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Expertise Relocation</a:t>
            </a:r>
          </a:p>
        </p:txBody>
      </p:sp>
      <p:sp>
        <p:nvSpPr>
          <p:cNvPr id="31" name="Left Bracket 30">
            <a:extLst>
              <a:ext uri="{FF2B5EF4-FFF2-40B4-BE49-F238E27FC236}">
                <a16:creationId xmlns:a16="http://schemas.microsoft.com/office/drawing/2014/main" id="{FD48CE33-4A94-9206-05AF-4F1353C08631}"/>
              </a:ext>
            </a:extLst>
          </p:cNvPr>
          <p:cNvSpPr/>
          <p:nvPr/>
        </p:nvSpPr>
        <p:spPr>
          <a:xfrm rot="16200000">
            <a:off x="4733327" y="2941036"/>
            <a:ext cx="406375" cy="2740456"/>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sp>
        <p:nvSpPr>
          <p:cNvPr id="32" name="Left Bracket 31">
            <a:extLst>
              <a:ext uri="{FF2B5EF4-FFF2-40B4-BE49-F238E27FC236}">
                <a16:creationId xmlns:a16="http://schemas.microsoft.com/office/drawing/2014/main" id="{AA8E1556-A549-D354-26E5-57848073D4E8}"/>
              </a:ext>
            </a:extLst>
          </p:cNvPr>
          <p:cNvSpPr/>
          <p:nvPr/>
        </p:nvSpPr>
        <p:spPr>
          <a:xfrm rot="16200000" flipH="1">
            <a:off x="7468806" y="255530"/>
            <a:ext cx="468488" cy="2820206"/>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sp>
        <p:nvSpPr>
          <p:cNvPr id="39" name="TextBox 38">
            <a:extLst>
              <a:ext uri="{FF2B5EF4-FFF2-40B4-BE49-F238E27FC236}">
                <a16:creationId xmlns:a16="http://schemas.microsoft.com/office/drawing/2014/main" id="{985D58CA-9D2F-B3B9-B2BE-7C5AB7366450}"/>
              </a:ext>
            </a:extLst>
          </p:cNvPr>
          <p:cNvSpPr txBox="1"/>
          <p:nvPr/>
        </p:nvSpPr>
        <p:spPr>
          <a:xfrm>
            <a:off x="777728" y="4803906"/>
            <a:ext cx="5606852" cy="830997"/>
          </a:xfrm>
          <a:prstGeom prst="rect">
            <a:avLst/>
          </a:prstGeom>
          <a:noFill/>
        </p:spPr>
        <p:txBody>
          <a:bodyPr wrap="square" rtlCol="0">
            <a:spAutoFit/>
          </a:bodyPr>
          <a:lstStyle/>
          <a:p>
            <a:pPr algn="just"/>
            <a:r>
              <a:rPr lang="en-US" sz="1600" dirty="0">
                <a:solidFill>
                  <a:schemeClr val="bg1"/>
                </a:solidFill>
                <a:latin typeface="Cambria Math" panose="02040503050406030204" pitchFamily="18" charset="0"/>
                <a:ea typeface="Cambria Math" panose="02040503050406030204" pitchFamily="18" charset="0"/>
              </a:rPr>
              <a:t>Product Crafts will take ownership of the design, development, prototyping, &amp; IP protection for deliverance of  ready-to-manufacture products that can be marketed and sold</a:t>
            </a:r>
          </a:p>
        </p:txBody>
      </p:sp>
      <p:sp>
        <p:nvSpPr>
          <p:cNvPr id="40" name="TextBox 39">
            <a:extLst>
              <a:ext uri="{FF2B5EF4-FFF2-40B4-BE49-F238E27FC236}">
                <a16:creationId xmlns:a16="http://schemas.microsoft.com/office/drawing/2014/main" id="{7E33E746-1C66-939B-9F5D-EABBA248DF5B}"/>
              </a:ext>
            </a:extLst>
          </p:cNvPr>
          <p:cNvSpPr txBox="1"/>
          <p:nvPr/>
        </p:nvSpPr>
        <p:spPr>
          <a:xfrm>
            <a:off x="6768502" y="4802166"/>
            <a:ext cx="5244907" cy="830997"/>
          </a:xfrm>
          <a:prstGeom prst="rect">
            <a:avLst/>
          </a:prstGeom>
          <a:noFill/>
        </p:spPr>
        <p:txBody>
          <a:bodyPr wrap="square" rtlCol="0">
            <a:spAutoFit/>
          </a:bodyPr>
          <a:lstStyle/>
          <a:p>
            <a:pPr algn="just"/>
            <a:r>
              <a:rPr lang="en-US" sz="1600" dirty="0">
                <a:solidFill>
                  <a:schemeClr val="bg1"/>
                </a:solidFill>
                <a:latin typeface="Cambria Math" panose="02040503050406030204" pitchFamily="18" charset="0"/>
                <a:ea typeface="Cambria Math" panose="02040503050406030204" pitchFamily="18" charset="0"/>
              </a:rPr>
              <a:t>Customer can start the production and sales post the sale of Design IP. Product Crafts will support with necessary kick start and post-production design services as required</a:t>
            </a:r>
          </a:p>
        </p:txBody>
      </p:sp>
      <p:cxnSp>
        <p:nvCxnSpPr>
          <p:cNvPr id="41" name="Straight Connector 40">
            <a:extLst>
              <a:ext uri="{FF2B5EF4-FFF2-40B4-BE49-F238E27FC236}">
                <a16:creationId xmlns:a16="http://schemas.microsoft.com/office/drawing/2014/main" id="{CCE583C4-E6F3-483B-7F8A-139E2350085C}"/>
              </a:ext>
            </a:extLst>
          </p:cNvPr>
          <p:cNvCxnSpPr>
            <a:cxnSpLocks/>
          </p:cNvCxnSpPr>
          <p:nvPr/>
        </p:nvCxnSpPr>
        <p:spPr>
          <a:xfrm>
            <a:off x="6384580" y="4879909"/>
            <a:ext cx="0" cy="987592"/>
          </a:xfrm>
          <a:prstGeom prst="line">
            <a:avLst/>
          </a:prstGeom>
          <a:ln>
            <a:solidFill>
              <a:schemeClr val="bg1"/>
            </a:solidFill>
            <a:prstDash val="lgDash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04F1B31-C094-9099-CAA3-B1B80FA10EA0}"/>
              </a:ext>
            </a:extLst>
          </p:cNvPr>
          <p:cNvCxnSpPr>
            <a:cxnSpLocks/>
          </p:cNvCxnSpPr>
          <p:nvPr/>
        </p:nvCxnSpPr>
        <p:spPr>
          <a:xfrm>
            <a:off x="531042" y="4728449"/>
            <a:ext cx="11348429" cy="0"/>
          </a:xfrm>
          <a:prstGeom prst="line">
            <a:avLst/>
          </a:prstGeom>
          <a:ln>
            <a:solidFill>
              <a:schemeClr val="bg1"/>
            </a:solidFill>
            <a:prstDash val="lgDashDot"/>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B8C386A5-2CB5-3D0D-3794-FCF49E6279C4}"/>
              </a:ext>
            </a:extLst>
          </p:cNvPr>
          <p:cNvSpPr/>
          <p:nvPr/>
        </p:nvSpPr>
        <p:spPr>
          <a:xfrm rot="228186">
            <a:off x="563451" y="4900093"/>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4" name="Oval 43">
            <a:extLst>
              <a:ext uri="{FF2B5EF4-FFF2-40B4-BE49-F238E27FC236}">
                <a16:creationId xmlns:a16="http://schemas.microsoft.com/office/drawing/2014/main" id="{57084085-91C2-12FE-7C8C-552FA5E2276A}"/>
              </a:ext>
            </a:extLst>
          </p:cNvPr>
          <p:cNvSpPr/>
          <p:nvPr/>
        </p:nvSpPr>
        <p:spPr>
          <a:xfrm rot="228186">
            <a:off x="6570992" y="4889379"/>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Tree>
    <p:extLst>
      <p:ext uri="{BB962C8B-B14F-4D97-AF65-F5344CB8AC3E}">
        <p14:creationId xmlns:p14="http://schemas.microsoft.com/office/powerpoint/2010/main" val="7754512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614FE29-F4CA-B45A-F468-EEA678DA65F7}"/>
              </a:ext>
            </a:extLst>
          </p:cNvPr>
          <p:cNvSpPr txBox="1"/>
          <p:nvPr/>
        </p:nvSpPr>
        <p:spPr>
          <a:xfrm>
            <a:off x="995448" y="740222"/>
            <a:ext cx="8794331"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Accelerate your Business Dominance with Product Crafts</a:t>
            </a:r>
          </a:p>
        </p:txBody>
      </p:sp>
      <p:sp>
        <p:nvSpPr>
          <p:cNvPr id="6" name="Oval 5">
            <a:extLst>
              <a:ext uri="{FF2B5EF4-FFF2-40B4-BE49-F238E27FC236}">
                <a16:creationId xmlns:a16="http://schemas.microsoft.com/office/drawing/2014/main" id="{11EB03E9-3086-29B8-B94A-4706D016C164}"/>
              </a:ext>
            </a:extLst>
          </p:cNvPr>
          <p:cNvSpPr/>
          <p:nvPr/>
        </p:nvSpPr>
        <p:spPr>
          <a:xfrm rot="228186">
            <a:off x="3695301" y="1761085"/>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7" name="Oval 6">
            <a:extLst>
              <a:ext uri="{FF2B5EF4-FFF2-40B4-BE49-F238E27FC236}">
                <a16:creationId xmlns:a16="http://schemas.microsoft.com/office/drawing/2014/main" id="{D4AA99C5-BCCF-5F2E-5EE0-C553FF6D4759}"/>
              </a:ext>
            </a:extLst>
          </p:cNvPr>
          <p:cNvSpPr/>
          <p:nvPr/>
        </p:nvSpPr>
        <p:spPr>
          <a:xfrm rot="228186">
            <a:off x="3695301" y="2311418"/>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8" name="Oval 7">
            <a:extLst>
              <a:ext uri="{FF2B5EF4-FFF2-40B4-BE49-F238E27FC236}">
                <a16:creationId xmlns:a16="http://schemas.microsoft.com/office/drawing/2014/main" id="{D42584B4-0C61-9088-DE56-CCDED81B19C5}"/>
              </a:ext>
            </a:extLst>
          </p:cNvPr>
          <p:cNvSpPr/>
          <p:nvPr/>
        </p:nvSpPr>
        <p:spPr>
          <a:xfrm rot="228186">
            <a:off x="3695301" y="2861750"/>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9" name="TextBox 8">
            <a:extLst>
              <a:ext uri="{FF2B5EF4-FFF2-40B4-BE49-F238E27FC236}">
                <a16:creationId xmlns:a16="http://schemas.microsoft.com/office/drawing/2014/main" id="{19242F09-C452-DD59-4385-21E7EA7F5D6A}"/>
              </a:ext>
            </a:extLst>
          </p:cNvPr>
          <p:cNvSpPr txBox="1"/>
          <p:nvPr/>
        </p:nvSpPr>
        <p:spPr>
          <a:xfrm>
            <a:off x="2716759" y="1662709"/>
            <a:ext cx="61266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Idea</a:t>
            </a:r>
          </a:p>
        </p:txBody>
      </p:sp>
      <p:sp>
        <p:nvSpPr>
          <p:cNvPr id="10" name="TextBox 9">
            <a:extLst>
              <a:ext uri="{FF2B5EF4-FFF2-40B4-BE49-F238E27FC236}">
                <a16:creationId xmlns:a16="http://schemas.microsoft.com/office/drawing/2014/main" id="{64053B27-550A-DA25-395D-D739209D589A}"/>
              </a:ext>
            </a:extLst>
          </p:cNvPr>
          <p:cNvSpPr txBox="1"/>
          <p:nvPr/>
        </p:nvSpPr>
        <p:spPr>
          <a:xfrm>
            <a:off x="2579515" y="2160884"/>
            <a:ext cx="854721"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Design</a:t>
            </a:r>
          </a:p>
        </p:txBody>
      </p:sp>
      <p:sp>
        <p:nvSpPr>
          <p:cNvPr id="11" name="TextBox 10">
            <a:extLst>
              <a:ext uri="{FF2B5EF4-FFF2-40B4-BE49-F238E27FC236}">
                <a16:creationId xmlns:a16="http://schemas.microsoft.com/office/drawing/2014/main" id="{4C91F3FA-DF76-0EFA-5393-35776B459577}"/>
              </a:ext>
            </a:extLst>
          </p:cNvPr>
          <p:cNvSpPr txBox="1"/>
          <p:nvPr/>
        </p:nvSpPr>
        <p:spPr>
          <a:xfrm>
            <a:off x="2329857" y="2767891"/>
            <a:ext cx="116506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Prototype</a:t>
            </a:r>
          </a:p>
        </p:txBody>
      </p:sp>
      <p:sp>
        <p:nvSpPr>
          <p:cNvPr id="12" name="TextBox 11">
            <a:extLst>
              <a:ext uri="{FF2B5EF4-FFF2-40B4-BE49-F238E27FC236}">
                <a16:creationId xmlns:a16="http://schemas.microsoft.com/office/drawing/2014/main" id="{F158B5A0-59A3-CA63-66D5-A074201DA802}"/>
              </a:ext>
            </a:extLst>
          </p:cNvPr>
          <p:cNvSpPr txBox="1"/>
          <p:nvPr/>
        </p:nvSpPr>
        <p:spPr>
          <a:xfrm>
            <a:off x="834346" y="3317447"/>
            <a:ext cx="272125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IP (Trade Secret / Patent)</a:t>
            </a:r>
          </a:p>
        </p:txBody>
      </p:sp>
      <p:sp>
        <p:nvSpPr>
          <p:cNvPr id="13" name="Oval 12">
            <a:extLst>
              <a:ext uri="{FF2B5EF4-FFF2-40B4-BE49-F238E27FC236}">
                <a16:creationId xmlns:a16="http://schemas.microsoft.com/office/drawing/2014/main" id="{F1C69871-4602-F5C0-C7CD-2690A08C806B}"/>
              </a:ext>
            </a:extLst>
          </p:cNvPr>
          <p:cNvSpPr/>
          <p:nvPr/>
        </p:nvSpPr>
        <p:spPr>
          <a:xfrm rot="228186">
            <a:off x="3695301" y="3412083"/>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cxnSp>
        <p:nvCxnSpPr>
          <p:cNvPr id="16" name="Straight Connector 15">
            <a:extLst>
              <a:ext uri="{FF2B5EF4-FFF2-40B4-BE49-F238E27FC236}">
                <a16:creationId xmlns:a16="http://schemas.microsoft.com/office/drawing/2014/main" id="{C95A5BBD-106A-2FD4-791D-5537B678CE40}"/>
              </a:ext>
            </a:extLst>
          </p:cNvPr>
          <p:cNvCxnSpPr>
            <a:cxnSpLocks/>
          </p:cNvCxnSpPr>
          <p:nvPr/>
        </p:nvCxnSpPr>
        <p:spPr>
          <a:xfrm>
            <a:off x="3568111" y="1851892"/>
            <a:ext cx="0" cy="1874954"/>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pic>
        <p:nvPicPr>
          <p:cNvPr id="17" name="Graphic 16" descr="Handshake with solid fill">
            <a:extLst>
              <a:ext uri="{FF2B5EF4-FFF2-40B4-BE49-F238E27FC236}">
                <a16:creationId xmlns:a16="http://schemas.microsoft.com/office/drawing/2014/main" id="{2360C56B-E6E3-683F-EFF7-71FA6E4C55F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823637" y="2332169"/>
            <a:ext cx="914400" cy="914400"/>
          </a:xfrm>
          <a:prstGeom prst="rect">
            <a:avLst/>
          </a:prstGeom>
        </p:spPr>
      </p:pic>
      <p:sp>
        <p:nvSpPr>
          <p:cNvPr id="18" name="Oval 17">
            <a:extLst>
              <a:ext uri="{FF2B5EF4-FFF2-40B4-BE49-F238E27FC236}">
                <a16:creationId xmlns:a16="http://schemas.microsoft.com/office/drawing/2014/main" id="{D4B9469F-E562-8177-AE00-88FAFC69382C}"/>
              </a:ext>
            </a:extLst>
          </p:cNvPr>
          <p:cNvSpPr/>
          <p:nvPr/>
        </p:nvSpPr>
        <p:spPr>
          <a:xfrm rot="228186">
            <a:off x="8792822" y="2369879"/>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a:extLst>
              <a:ext uri="{FF2B5EF4-FFF2-40B4-BE49-F238E27FC236}">
                <a16:creationId xmlns:a16="http://schemas.microsoft.com/office/drawing/2014/main" id="{5B738FD7-778F-DD6B-FC93-86186A8B6962}"/>
              </a:ext>
            </a:extLst>
          </p:cNvPr>
          <p:cNvSpPr/>
          <p:nvPr/>
        </p:nvSpPr>
        <p:spPr>
          <a:xfrm rot="228186">
            <a:off x="8791168" y="2916589"/>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0" name="Oval 19">
            <a:extLst>
              <a:ext uri="{FF2B5EF4-FFF2-40B4-BE49-F238E27FC236}">
                <a16:creationId xmlns:a16="http://schemas.microsoft.com/office/drawing/2014/main" id="{289F7B41-C987-0468-44E2-E252D365ABB3}"/>
              </a:ext>
            </a:extLst>
          </p:cNvPr>
          <p:cNvSpPr/>
          <p:nvPr/>
        </p:nvSpPr>
        <p:spPr>
          <a:xfrm rot="228186">
            <a:off x="8791168" y="3462886"/>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1" name="TextBox 20">
            <a:extLst>
              <a:ext uri="{FF2B5EF4-FFF2-40B4-BE49-F238E27FC236}">
                <a16:creationId xmlns:a16="http://schemas.microsoft.com/office/drawing/2014/main" id="{01651AC1-E509-8B84-8204-ADB1FD09BED1}"/>
              </a:ext>
            </a:extLst>
          </p:cNvPr>
          <p:cNvSpPr txBox="1"/>
          <p:nvPr/>
        </p:nvSpPr>
        <p:spPr>
          <a:xfrm>
            <a:off x="9347914" y="2264507"/>
            <a:ext cx="128092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Production</a:t>
            </a:r>
          </a:p>
        </p:txBody>
      </p:sp>
      <p:sp>
        <p:nvSpPr>
          <p:cNvPr id="22" name="TextBox 21">
            <a:extLst>
              <a:ext uri="{FF2B5EF4-FFF2-40B4-BE49-F238E27FC236}">
                <a16:creationId xmlns:a16="http://schemas.microsoft.com/office/drawing/2014/main" id="{2064FB96-6158-AF92-140E-F5F796FB1A97}"/>
              </a:ext>
            </a:extLst>
          </p:cNvPr>
          <p:cNvSpPr txBox="1"/>
          <p:nvPr/>
        </p:nvSpPr>
        <p:spPr>
          <a:xfrm>
            <a:off x="9347914" y="2795876"/>
            <a:ext cx="119423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Marketing</a:t>
            </a:r>
          </a:p>
        </p:txBody>
      </p:sp>
      <p:sp>
        <p:nvSpPr>
          <p:cNvPr id="23" name="TextBox 22">
            <a:extLst>
              <a:ext uri="{FF2B5EF4-FFF2-40B4-BE49-F238E27FC236}">
                <a16:creationId xmlns:a16="http://schemas.microsoft.com/office/drawing/2014/main" id="{B59F88B4-69E0-D637-F129-FE008DDADDAC}"/>
              </a:ext>
            </a:extLst>
          </p:cNvPr>
          <p:cNvSpPr txBox="1"/>
          <p:nvPr/>
        </p:nvSpPr>
        <p:spPr>
          <a:xfrm>
            <a:off x="9347913" y="3357514"/>
            <a:ext cx="68480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Sales</a:t>
            </a:r>
          </a:p>
        </p:txBody>
      </p:sp>
      <p:cxnSp>
        <p:nvCxnSpPr>
          <p:cNvPr id="24" name="Straight Connector 23">
            <a:extLst>
              <a:ext uri="{FF2B5EF4-FFF2-40B4-BE49-F238E27FC236}">
                <a16:creationId xmlns:a16="http://schemas.microsoft.com/office/drawing/2014/main" id="{12D2AAC6-AF92-9EA6-7C91-59D7E9E3C751}"/>
              </a:ext>
            </a:extLst>
          </p:cNvPr>
          <p:cNvCxnSpPr>
            <a:cxnSpLocks/>
          </p:cNvCxnSpPr>
          <p:nvPr/>
        </p:nvCxnSpPr>
        <p:spPr>
          <a:xfrm>
            <a:off x="9113094" y="2030073"/>
            <a:ext cx="0" cy="1633128"/>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52DFF59E-29DE-C2E2-A088-2816D36E1C10}"/>
              </a:ext>
            </a:extLst>
          </p:cNvPr>
          <p:cNvSpPr/>
          <p:nvPr/>
        </p:nvSpPr>
        <p:spPr>
          <a:xfrm rot="228186">
            <a:off x="8791891" y="1831888"/>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6" name="TextBox 25">
            <a:extLst>
              <a:ext uri="{FF2B5EF4-FFF2-40B4-BE49-F238E27FC236}">
                <a16:creationId xmlns:a16="http://schemas.microsoft.com/office/drawing/2014/main" id="{97E0672A-1642-425C-C105-6B88A98700E2}"/>
              </a:ext>
            </a:extLst>
          </p:cNvPr>
          <p:cNvSpPr txBox="1"/>
          <p:nvPr/>
        </p:nvSpPr>
        <p:spPr>
          <a:xfrm>
            <a:off x="9348636" y="1726516"/>
            <a:ext cx="1721946"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Design Services</a:t>
            </a:r>
          </a:p>
        </p:txBody>
      </p:sp>
      <p:sp>
        <p:nvSpPr>
          <p:cNvPr id="27" name="Oval 26">
            <a:extLst>
              <a:ext uri="{FF2B5EF4-FFF2-40B4-BE49-F238E27FC236}">
                <a16:creationId xmlns:a16="http://schemas.microsoft.com/office/drawing/2014/main" id="{2856ACB1-5C5F-1A00-8359-D2F285D7BEE2}"/>
              </a:ext>
            </a:extLst>
          </p:cNvPr>
          <p:cNvSpPr/>
          <p:nvPr/>
        </p:nvSpPr>
        <p:spPr>
          <a:xfrm rot="228186">
            <a:off x="6211079" y="2002000"/>
            <a:ext cx="183468" cy="181615"/>
          </a:xfrm>
          <a:prstGeom prst="ellipse">
            <a:avLst/>
          </a:prstGeom>
          <a:solidFill>
            <a:schemeClr val="bg1"/>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8" name="Oval 27">
            <a:extLst>
              <a:ext uri="{FF2B5EF4-FFF2-40B4-BE49-F238E27FC236}">
                <a16:creationId xmlns:a16="http://schemas.microsoft.com/office/drawing/2014/main" id="{B28C1D9B-82D3-9C9F-8B84-A1408AD9ED92}"/>
              </a:ext>
            </a:extLst>
          </p:cNvPr>
          <p:cNvSpPr/>
          <p:nvPr/>
        </p:nvSpPr>
        <p:spPr>
          <a:xfrm rot="228186">
            <a:off x="6227551" y="3567861"/>
            <a:ext cx="183468" cy="181615"/>
          </a:xfrm>
          <a:prstGeom prst="ellipse">
            <a:avLst/>
          </a:prstGeom>
          <a:solidFill>
            <a:schemeClr val="bg1"/>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9" name="TextBox 28">
            <a:extLst>
              <a:ext uri="{FF2B5EF4-FFF2-40B4-BE49-F238E27FC236}">
                <a16:creationId xmlns:a16="http://schemas.microsoft.com/office/drawing/2014/main" id="{F8FDC3EB-9074-E2E0-2C38-9018653B8632}"/>
              </a:ext>
            </a:extLst>
          </p:cNvPr>
          <p:cNvSpPr txBox="1"/>
          <p:nvPr/>
        </p:nvSpPr>
        <p:spPr>
          <a:xfrm>
            <a:off x="5331352" y="3021058"/>
            <a:ext cx="2018501"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 of Design &amp; IP</a:t>
            </a:r>
          </a:p>
        </p:txBody>
      </p:sp>
      <p:sp>
        <p:nvSpPr>
          <p:cNvPr id="30" name="TextBox 29">
            <a:extLst>
              <a:ext uri="{FF2B5EF4-FFF2-40B4-BE49-F238E27FC236}">
                <a16:creationId xmlns:a16="http://schemas.microsoft.com/office/drawing/2014/main" id="{75E99EE3-CEB7-F7FA-61A7-7402D8D040BC}"/>
              </a:ext>
            </a:extLst>
          </p:cNvPr>
          <p:cNvSpPr txBox="1"/>
          <p:nvPr/>
        </p:nvSpPr>
        <p:spPr>
          <a:xfrm>
            <a:off x="5248488" y="2170792"/>
            <a:ext cx="227562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Expertise Relocation</a:t>
            </a:r>
          </a:p>
        </p:txBody>
      </p:sp>
      <p:sp>
        <p:nvSpPr>
          <p:cNvPr id="31" name="Left Bracket 30">
            <a:extLst>
              <a:ext uri="{FF2B5EF4-FFF2-40B4-BE49-F238E27FC236}">
                <a16:creationId xmlns:a16="http://schemas.microsoft.com/office/drawing/2014/main" id="{FD48CE33-4A94-9206-05AF-4F1353C08631}"/>
              </a:ext>
            </a:extLst>
          </p:cNvPr>
          <p:cNvSpPr/>
          <p:nvPr/>
        </p:nvSpPr>
        <p:spPr>
          <a:xfrm rot="16200000">
            <a:off x="4733327" y="2603411"/>
            <a:ext cx="406375" cy="2740456"/>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sp>
        <p:nvSpPr>
          <p:cNvPr id="32" name="Left Bracket 31">
            <a:extLst>
              <a:ext uri="{FF2B5EF4-FFF2-40B4-BE49-F238E27FC236}">
                <a16:creationId xmlns:a16="http://schemas.microsoft.com/office/drawing/2014/main" id="{AA8E1556-A549-D354-26E5-57848073D4E8}"/>
              </a:ext>
            </a:extLst>
          </p:cNvPr>
          <p:cNvSpPr/>
          <p:nvPr/>
        </p:nvSpPr>
        <p:spPr>
          <a:xfrm rot="16200000" flipH="1">
            <a:off x="7468806" y="283666"/>
            <a:ext cx="468488" cy="2820206"/>
          </a:xfrm>
          <a:prstGeom prst="leftBracket">
            <a:avLst>
              <a:gd name="adj" fmla="val 76271"/>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solidFill>
            </a:endParaRPr>
          </a:p>
        </p:txBody>
      </p:sp>
      <p:sp>
        <p:nvSpPr>
          <p:cNvPr id="39" name="TextBox 38">
            <a:extLst>
              <a:ext uri="{FF2B5EF4-FFF2-40B4-BE49-F238E27FC236}">
                <a16:creationId xmlns:a16="http://schemas.microsoft.com/office/drawing/2014/main" id="{985D58CA-9D2F-B3B9-B2BE-7C5AB7366450}"/>
              </a:ext>
            </a:extLst>
          </p:cNvPr>
          <p:cNvSpPr txBox="1"/>
          <p:nvPr/>
        </p:nvSpPr>
        <p:spPr>
          <a:xfrm>
            <a:off x="468236" y="4803906"/>
            <a:ext cx="5552648" cy="830997"/>
          </a:xfrm>
          <a:prstGeom prst="rect">
            <a:avLst/>
          </a:prstGeom>
          <a:noFill/>
        </p:spPr>
        <p:txBody>
          <a:bodyPr wrap="square" rtlCol="0">
            <a:spAutoFit/>
          </a:bodyPr>
          <a:lstStyle/>
          <a:p>
            <a:pPr algn="just"/>
            <a:r>
              <a:rPr lang="en-US" sz="1600" dirty="0">
                <a:solidFill>
                  <a:schemeClr val="bg1"/>
                </a:solidFill>
                <a:latin typeface="Cambria Math" panose="02040503050406030204" pitchFamily="18" charset="0"/>
                <a:ea typeface="Cambria Math" panose="02040503050406030204" pitchFamily="18" charset="0"/>
              </a:rPr>
              <a:t>Product Crafts will deliver the design, development, prototyping, IP protection of ready-to-manufacture products that can be marketed and sold from day 1</a:t>
            </a:r>
          </a:p>
        </p:txBody>
      </p:sp>
      <p:sp>
        <p:nvSpPr>
          <p:cNvPr id="40" name="TextBox 39">
            <a:extLst>
              <a:ext uri="{FF2B5EF4-FFF2-40B4-BE49-F238E27FC236}">
                <a16:creationId xmlns:a16="http://schemas.microsoft.com/office/drawing/2014/main" id="{7E33E746-1C66-939B-9F5D-EABBA248DF5B}"/>
              </a:ext>
            </a:extLst>
          </p:cNvPr>
          <p:cNvSpPr txBox="1"/>
          <p:nvPr/>
        </p:nvSpPr>
        <p:spPr>
          <a:xfrm>
            <a:off x="6768502" y="4802166"/>
            <a:ext cx="5244907" cy="830997"/>
          </a:xfrm>
          <a:prstGeom prst="rect">
            <a:avLst/>
          </a:prstGeom>
          <a:noFill/>
        </p:spPr>
        <p:txBody>
          <a:bodyPr wrap="square" rtlCol="0">
            <a:spAutoFit/>
          </a:bodyPr>
          <a:lstStyle/>
          <a:p>
            <a:pPr algn="just"/>
            <a:r>
              <a:rPr lang="en-US" sz="1600" dirty="0">
                <a:solidFill>
                  <a:schemeClr val="bg1"/>
                </a:solidFill>
                <a:latin typeface="Cambria Math" panose="02040503050406030204" pitchFamily="18" charset="0"/>
                <a:ea typeface="Cambria Math" panose="02040503050406030204" pitchFamily="18" charset="0"/>
              </a:rPr>
              <a:t>Customer can start the production and sales post the sale of Design IP. Product Crafts will support with necessary kick start and post-production design services as required</a:t>
            </a:r>
          </a:p>
        </p:txBody>
      </p:sp>
      <p:cxnSp>
        <p:nvCxnSpPr>
          <p:cNvPr id="41" name="Straight Connector 40">
            <a:extLst>
              <a:ext uri="{FF2B5EF4-FFF2-40B4-BE49-F238E27FC236}">
                <a16:creationId xmlns:a16="http://schemas.microsoft.com/office/drawing/2014/main" id="{CCE583C4-E6F3-483B-7F8A-139E2350085C}"/>
              </a:ext>
            </a:extLst>
          </p:cNvPr>
          <p:cNvCxnSpPr>
            <a:cxnSpLocks/>
          </p:cNvCxnSpPr>
          <p:nvPr/>
        </p:nvCxnSpPr>
        <p:spPr>
          <a:xfrm>
            <a:off x="6384580" y="4879909"/>
            <a:ext cx="0" cy="987592"/>
          </a:xfrm>
          <a:prstGeom prst="line">
            <a:avLst/>
          </a:prstGeom>
          <a:ln>
            <a:solidFill>
              <a:schemeClr val="bg1"/>
            </a:solidFill>
            <a:prstDash val="lgDashDot"/>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04F1B31-C094-9099-CAA3-B1B80FA10EA0}"/>
              </a:ext>
            </a:extLst>
          </p:cNvPr>
          <p:cNvCxnSpPr>
            <a:cxnSpLocks/>
          </p:cNvCxnSpPr>
          <p:nvPr/>
        </p:nvCxnSpPr>
        <p:spPr>
          <a:xfrm>
            <a:off x="531042" y="4728449"/>
            <a:ext cx="11348429" cy="0"/>
          </a:xfrm>
          <a:prstGeom prst="line">
            <a:avLst/>
          </a:prstGeom>
          <a:ln>
            <a:solidFill>
              <a:schemeClr val="bg1"/>
            </a:solidFill>
            <a:prstDash val="lgDashDot"/>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B8C386A5-2CB5-3D0D-3794-FCF49E6279C4}"/>
              </a:ext>
            </a:extLst>
          </p:cNvPr>
          <p:cNvSpPr/>
          <p:nvPr/>
        </p:nvSpPr>
        <p:spPr>
          <a:xfrm rot="228186">
            <a:off x="253959" y="4900093"/>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44" name="Oval 43">
            <a:extLst>
              <a:ext uri="{FF2B5EF4-FFF2-40B4-BE49-F238E27FC236}">
                <a16:creationId xmlns:a16="http://schemas.microsoft.com/office/drawing/2014/main" id="{57084085-91C2-12FE-7C8C-552FA5E2276A}"/>
              </a:ext>
            </a:extLst>
          </p:cNvPr>
          <p:cNvSpPr/>
          <p:nvPr/>
        </p:nvSpPr>
        <p:spPr>
          <a:xfrm rot="228186">
            <a:off x="6570992" y="4889379"/>
            <a:ext cx="183468" cy="181615"/>
          </a:xfrm>
          <a:prstGeom prst="ellipse">
            <a:avLst/>
          </a:prstGeom>
          <a:solidFill>
            <a:schemeClr val="accent3"/>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Tree>
    <p:extLst>
      <p:ext uri="{BB962C8B-B14F-4D97-AF65-F5344CB8AC3E}">
        <p14:creationId xmlns:p14="http://schemas.microsoft.com/office/powerpoint/2010/main" val="28961395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B32DAA7-B271-FF28-C9A8-E0FC25E36FD8}"/>
              </a:ext>
            </a:extLst>
          </p:cNvPr>
          <p:cNvGrpSpPr/>
          <p:nvPr/>
        </p:nvGrpSpPr>
        <p:grpSpPr>
          <a:xfrm>
            <a:off x="1123064" y="1171111"/>
            <a:ext cx="822960" cy="822960"/>
            <a:chOff x="2867267" y="2626823"/>
            <a:chExt cx="1353531" cy="1371600"/>
          </a:xfrm>
          <a:solidFill>
            <a:schemeClr val="accent2"/>
          </a:solidFill>
        </p:grpSpPr>
        <p:sp>
          <p:nvSpPr>
            <p:cNvPr id="5" name="Oval 4">
              <a:extLst>
                <a:ext uri="{FF2B5EF4-FFF2-40B4-BE49-F238E27FC236}">
                  <a16:creationId xmlns:a16="http://schemas.microsoft.com/office/drawing/2014/main" id="{4CB259D2-8AE6-A4B3-06EC-99B9FB86F305}"/>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A2772B06-B257-6637-F2AB-BC32DFC9D1B1}"/>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280E18A7-FF76-0653-F2A9-0E259C0E73FD}"/>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83934B23-BAAA-5F61-E1B0-BA305089E547}"/>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E8A7068D-C3F9-FA84-D847-1D981B2FBB56}"/>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2867B13F-1BBD-E8D0-E997-97471C78BAB2}"/>
              </a:ext>
            </a:extLst>
          </p:cNvPr>
          <p:cNvSpPr txBox="1"/>
          <p:nvPr/>
        </p:nvSpPr>
        <p:spPr>
          <a:xfrm>
            <a:off x="2208219" y="1266478"/>
            <a:ext cx="4449744"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The World of Product Crafts</a:t>
            </a:r>
          </a:p>
        </p:txBody>
      </p:sp>
      <p:sp>
        <p:nvSpPr>
          <p:cNvPr id="2" name="TextBox 1">
            <a:extLst>
              <a:ext uri="{FF2B5EF4-FFF2-40B4-BE49-F238E27FC236}">
                <a16:creationId xmlns:a16="http://schemas.microsoft.com/office/drawing/2014/main" id="{7D77ADEA-BDFA-9E81-D2D7-5735D3465381}"/>
              </a:ext>
            </a:extLst>
          </p:cNvPr>
          <p:cNvSpPr txBox="1"/>
          <p:nvPr/>
        </p:nvSpPr>
        <p:spPr>
          <a:xfrm>
            <a:off x="5261317" y="2282899"/>
            <a:ext cx="4164037" cy="646331"/>
          </a:xfrm>
          <a:prstGeom prst="rect">
            <a:avLst/>
          </a:prstGeom>
          <a:noFill/>
        </p:spPr>
        <p:txBody>
          <a:bodyPr wrap="square" rtlCol="0">
            <a:spAutoFit/>
          </a:bodyPr>
          <a:lstStyle/>
          <a:p>
            <a:r>
              <a:rPr lang="en-US" dirty="0">
                <a:solidFill>
                  <a:schemeClr val="bg1"/>
                </a:solidFill>
              </a:rPr>
              <a:t>Product Crafts is a network of polymathic individuals and organizations.</a:t>
            </a:r>
          </a:p>
        </p:txBody>
      </p:sp>
    </p:spTree>
    <p:extLst>
      <p:ext uri="{BB962C8B-B14F-4D97-AF65-F5344CB8AC3E}">
        <p14:creationId xmlns:p14="http://schemas.microsoft.com/office/powerpoint/2010/main" val="20676379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B32DAA7-B271-FF28-C9A8-E0FC25E36FD8}"/>
              </a:ext>
            </a:extLst>
          </p:cNvPr>
          <p:cNvGrpSpPr/>
          <p:nvPr/>
        </p:nvGrpSpPr>
        <p:grpSpPr>
          <a:xfrm>
            <a:off x="1123064" y="1171111"/>
            <a:ext cx="822960" cy="822960"/>
            <a:chOff x="2867267" y="2626823"/>
            <a:chExt cx="1353531" cy="1371600"/>
          </a:xfrm>
          <a:solidFill>
            <a:schemeClr val="accent2"/>
          </a:solidFill>
        </p:grpSpPr>
        <p:sp>
          <p:nvSpPr>
            <p:cNvPr id="5" name="Oval 4">
              <a:extLst>
                <a:ext uri="{FF2B5EF4-FFF2-40B4-BE49-F238E27FC236}">
                  <a16:creationId xmlns:a16="http://schemas.microsoft.com/office/drawing/2014/main" id="{4CB259D2-8AE6-A4B3-06EC-99B9FB86F305}"/>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A2772B06-B257-6637-F2AB-BC32DFC9D1B1}"/>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280E18A7-FF76-0653-F2A9-0E259C0E73FD}"/>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83934B23-BAAA-5F61-E1B0-BA305089E547}"/>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E8A7068D-C3F9-FA84-D847-1D981B2FBB56}"/>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2867B13F-1BBD-E8D0-E997-97471C78BAB2}"/>
              </a:ext>
            </a:extLst>
          </p:cNvPr>
          <p:cNvSpPr txBox="1"/>
          <p:nvPr/>
        </p:nvSpPr>
        <p:spPr>
          <a:xfrm>
            <a:off x="2208219" y="1266478"/>
            <a:ext cx="5057025"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Partnership with Product Crafts</a:t>
            </a:r>
          </a:p>
        </p:txBody>
      </p:sp>
      <p:sp>
        <p:nvSpPr>
          <p:cNvPr id="25" name="Oval 24">
            <a:extLst>
              <a:ext uri="{FF2B5EF4-FFF2-40B4-BE49-F238E27FC236}">
                <a16:creationId xmlns:a16="http://schemas.microsoft.com/office/drawing/2014/main" id="{BB2A316D-203C-B5FD-BE98-93FCB0D552DF}"/>
              </a:ext>
            </a:extLst>
          </p:cNvPr>
          <p:cNvSpPr/>
          <p:nvPr/>
        </p:nvSpPr>
        <p:spPr>
          <a:xfrm rot="228186">
            <a:off x="1541469" y="3118583"/>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93457D23-8068-F1B0-703D-33AF09266B4A}"/>
              </a:ext>
            </a:extLst>
          </p:cNvPr>
          <p:cNvSpPr/>
          <p:nvPr/>
        </p:nvSpPr>
        <p:spPr>
          <a:xfrm rot="228186">
            <a:off x="1539815" y="3665293"/>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6E88DCC5-188C-1D0C-86F9-96B566D7E39E}"/>
              </a:ext>
            </a:extLst>
          </p:cNvPr>
          <p:cNvSpPr/>
          <p:nvPr/>
        </p:nvSpPr>
        <p:spPr>
          <a:xfrm rot="228186">
            <a:off x="1539815" y="4225658"/>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a:extLst>
              <a:ext uri="{FF2B5EF4-FFF2-40B4-BE49-F238E27FC236}">
                <a16:creationId xmlns:a16="http://schemas.microsoft.com/office/drawing/2014/main" id="{BF94100D-D40C-A282-7A0B-0BEEF05E1189}"/>
              </a:ext>
            </a:extLst>
          </p:cNvPr>
          <p:cNvSpPr txBox="1"/>
          <p:nvPr/>
        </p:nvSpPr>
        <p:spPr>
          <a:xfrm>
            <a:off x="2195621" y="3013211"/>
            <a:ext cx="61266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Idea</a:t>
            </a:r>
          </a:p>
        </p:txBody>
      </p:sp>
      <p:sp>
        <p:nvSpPr>
          <p:cNvPr id="29" name="TextBox 28">
            <a:extLst>
              <a:ext uri="{FF2B5EF4-FFF2-40B4-BE49-F238E27FC236}">
                <a16:creationId xmlns:a16="http://schemas.microsoft.com/office/drawing/2014/main" id="{652D4FB7-30D0-EF70-CA8D-239E308FD23E}"/>
              </a:ext>
            </a:extLst>
          </p:cNvPr>
          <p:cNvSpPr txBox="1"/>
          <p:nvPr/>
        </p:nvSpPr>
        <p:spPr>
          <a:xfrm>
            <a:off x="2195621" y="3544580"/>
            <a:ext cx="854721"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Design</a:t>
            </a:r>
          </a:p>
        </p:txBody>
      </p:sp>
      <p:sp>
        <p:nvSpPr>
          <p:cNvPr id="30" name="TextBox 29">
            <a:extLst>
              <a:ext uri="{FF2B5EF4-FFF2-40B4-BE49-F238E27FC236}">
                <a16:creationId xmlns:a16="http://schemas.microsoft.com/office/drawing/2014/main" id="{FA6C82C0-A33D-5274-985D-16FC179A7C13}"/>
              </a:ext>
            </a:extLst>
          </p:cNvPr>
          <p:cNvSpPr txBox="1"/>
          <p:nvPr/>
        </p:nvSpPr>
        <p:spPr>
          <a:xfrm>
            <a:off x="2195620" y="4120286"/>
            <a:ext cx="116506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Prototype</a:t>
            </a:r>
          </a:p>
        </p:txBody>
      </p:sp>
      <p:sp>
        <p:nvSpPr>
          <p:cNvPr id="31" name="TextBox 30">
            <a:extLst>
              <a:ext uri="{FF2B5EF4-FFF2-40B4-BE49-F238E27FC236}">
                <a16:creationId xmlns:a16="http://schemas.microsoft.com/office/drawing/2014/main" id="{5F266065-D572-FAFB-C47B-1D8C5C9DAAB1}"/>
              </a:ext>
            </a:extLst>
          </p:cNvPr>
          <p:cNvSpPr txBox="1"/>
          <p:nvPr/>
        </p:nvSpPr>
        <p:spPr>
          <a:xfrm>
            <a:off x="2195620" y="4651655"/>
            <a:ext cx="272125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IP (Trade Secret / Patent)</a:t>
            </a:r>
          </a:p>
        </p:txBody>
      </p:sp>
      <p:sp>
        <p:nvSpPr>
          <p:cNvPr id="32" name="Oval 31">
            <a:extLst>
              <a:ext uri="{FF2B5EF4-FFF2-40B4-BE49-F238E27FC236}">
                <a16:creationId xmlns:a16="http://schemas.microsoft.com/office/drawing/2014/main" id="{EC4B2D3B-0C9C-6D6F-4507-7699DFFA54FA}"/>
              </a:ext>
            </a:extLst>
          </p:cNvPr>
          <p:cNvSpPr/>
          <p:nvPr/>
        </p:nvSpPr>
        <p:spPr>
          <a:xfrm rot="228186">
            <a:off x="1553884" y="4749378"/>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TextBox 32">
            <a:extLst>
              <a:ext uri="{FF2B5EF4-FFF2-40B4-BE49-F238E27FC236}">
                <a16:creationId xmlns:a16="http://schemas.microsoft.com/office/drawing/2014/main" id="{253E3C81-C520-EAA0-4950-EF28C1359170}"/>
              </a:ext>
            </a:extLst>
          </p:cNvPr>
          <p:cNvSpPr txBox="1"/>
          <p:nvPr/>
        </p:nvSpPr>
        <p:spPr>
          <a:xfrm>
            <a:off x="2195620" y="5222190"/>
            <a:ext cx="2796920"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Documentation &amp; Training</a:t>
            </a:r>
          </a:p>
        </p:txBody>
      </p:sp>
      <p:sp>
        <p:nvSpPr>
          <p:cNvPr id="34" name="Oval 33">
            <a:extLst>
              <a:ext uri="{FF2B5EF4-FFF2-40B4-BE49-F238E27FC236}">
                <a16:creationId xmlns:a16="http://schemas.microsoft.com/office/drawing/2014/main" id="{51C02994-F998-C2B0-7D71-9B5A77AFB794}"/>
              </a:ext>
            </a:extLst>
          </p:cNvPr>
          <p:cNvSpPr/>
          <p:nvPr/>
        </p:nvSpPr>
        <p:spPr>
          <a:xfrm rot="228186">
            <a:off x="1553884" y="5319913"/>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8" name="Straight Connector 37">
            <a:extLst>
              <a:ext uri="{FF2B5EF4-FFF2-40B4-BE49-F238E27FC236}">
                <a16:creationId xmlns:a16="http://schemas.microsoft.com/office/drawing/2014/main" id="{B435DF8D-5C62-2594-3AE8-4A7D8A26ECDA}"/>
              </a:ext>
            </a:extLst>
          </p:cNvPr>
          <p:cNvCxnSpPr>
            <a:cxnSpLocks/>
          </p:cNvCxnSpPr>
          <p:nvPr/>
        </p:nvCxnSpPr>
        <p:spPr>
          <a:xfrm flipH="1">
            <a:off x="1948294" y="3197877"/>
            <a:ext cx="12507" cy="2208979"/>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pic>
        <p:nvPicPr>
          <p:cNvPr id="47" name="Graphic 46" descr="Handshake with solid fill">
            <a:extLst>
              <a:ext uri="{FF2B5EF4-FFF2-40B4-BE49-F238E27FC236}">
                <a16:creationId xmlns:a16="http://schemas.microsoft.com/office/drawing/2014/main" id="{B88E4006-97BD-8FF5-E18B-B21E4D871BD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66878" y="3865566"/>
            <a:ext cx="914400" cy="914400"/>
          </a:xfrm>
          <a:prstGeom prst="rect">
            <a:avLst/>
          </a:prstGeom>
        </p:spPr>
      </p:pic>
      <p:sp>
        <p:nvSpPr>
          <p:cNvPr id="51" name="Oval 50">
            <a:extLst>
              <a:ext uri="{FF2B5EF4-FFF2-40B4-BE49-F238E27FC236}">
                <a16:creationId xmlns:a16="http://schemas.microsoft.com/office/drawing/2014/main" id="{BDDCF267-38AD-87BA-1870-8E79AE3BEC14}"/>
              </a:ext>
            </a:extLst>
          </p:cNvPr>
          <p:cNvSpPr/>
          <p:nvPr/>
        </p:nvSpPr>
        <p:spPr>
          <a:xfrm rot="228186">
            <a:off x="7821846" y="3601606"/>
            <a:ext cx="183468" cy="181615"/>
          </a:xfrm>
          <a:prstGeom prst="ellipse">
            <a:avLst/>
          </a:prstGeom>
          <a:solidFill>
            <a:schemeClr val="accent5">
              <a:lumMod val="40000"/>
              <a:lumOff val="6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Oval 51">
            <a:extLst>
              <a:ext uri="{FF2B5EF4-FFF2-40B4-BE49-F238E27FC236}">
                <a16:creationId xmlns:a16="http://schemas.microsoft.com/office/drawing/2014/main" id="{E976162B-A85C-3904-7A73-0A63104DA708}"/>
              </a:ext>
            </a:extLst>
          </p:cNvPr>
          <p:cNvSpPr/>
          <p:nvPr/>
        </p:nvSpPr>
        <p:spPr>
          <a:xfrm rot="228186">
            <a:off x="7820192" y="4148316"/>
            <a:ext cx="183468" cy="181615"/>
          </a:xfrm>
          <a:prstGeom prst="ellipse">
            <a:avLst/>
          </a:prstGeom>
          <a:solidFill>
            <a:schemeClr val="accent5">
              <a:lumMod val="40000"/>
              <a:lumOff val="6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69C15284-6D29-1806-6B67-68EA3CFDA37E}"/>
              </a:ext>
            </a:extLst>
          </p:cNvPr>
          <p:cNvSpPr/>
          <p:nvPr/>
        </p:nvSpPr>
        <p:spPr>
          <a:xfrm rot="228186">
            <a:off x="7820192" y="4708681"/>
            <a:ext cx="183468" cy="181615"/>
          </a:xfrm>
          <a:prstGeom prst="ellipse">
            <a:avLst/>
          </a:prstGeom>
          <a:solidFill>
            <a:schemeClr val="accent5">
              <a:lumMod val="40000"/>
              <a:lumOff val="6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TextBox 53">
            <a:extLst>
              <a:ext uri="{FF2B5EF4-FFF2-40B4-BE49-F238E27FC236}">
                <a16:creationId xmlns:a16="http://schemas.microsoft.com/office/drawing/2014/main" id="{0948716A-7102-C0C0-FD3B-A408A404BC61}"/>
              </a:ext>
            </a:extLst>
          </p:cNvPr>
          <p:cNvSpPr txBox="1"/>
          <p:nvPr/>
        </p:nvSpPr>
        <p:spPr>
          <a:xfrm>
            <a:off x="8475998" y="3496234"/>
            <a:ext cx="128092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Production</a:t>
            </a:r>
          </a:p>
        </p:txBody>
      </p:sp>
      <p:sp>
        <p:nvSpPr>
          <p:cNvPr id="55" name="TextBox 54">
            <a:extLst>
              <a:ext uri="{FF2B5EF4-FFF2-40B4-BE49-F238E27FC236}">
                <a16:creationId xmlns:a16="http://schemas.microsoft.com/office/drawing/2014/main" id="{CAC0A56C-F544-0C0D-82F1-370325C1478D}"/>
              </a:ext>
            </a:extLst>
          </p:cNvPr>
          <p:cNvSpPr txBox="1"/>
          <p:nvPr/>
        </p:nvSpPr>
        <p:spPr>
          <a:xfrm>
            <a:off x="8475998" y="4027603"/>
            <a:ext cx="1194238"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Marketing</a:t>
            </a:r>
          </a:p>
        </p:txBody>
      </p:sp>
      <p:sp>
        <p:nvSpPr>
          <p:cNvPr id="56" name="TextBox 55">
            <a:extLst>
              <a:ext uri="{FF2B5EF4-FFF2-40B4-BE49-F238E27FC236}">
                <a16:creationId xmlns:a16="http://schemas.microsoft.com/office/drawing/2014/main" id="{5661A12F-A4ED-9644-5BD5-6BC65FDB2ACF}"/>
              </a:ext>
            </a:extLst>
          </p:cNvPr>
          <p:cNvSpPr txBox="1"/>
          <p:nvPr/>
        </p:nvSpPr>
        <p:spPr>
          <a:xfrm>
            <a:off x="8475997" y="4603309"/>
            <a:ext cx="684803" cy="369332"/>
          </a:xfrm>
          <a:prstGeom prst="rect">
            <a:avLst/>
          </a:prstGeom>
          <a:noFill/>
        </p:spPr>
        <p:txBody>
          <a:bodyPr wrap="none" rtlCol="0">
            <a:spAutoFit/>
          </a:bodyPr>
          <a:lstStyle/>
          <a:p>
            <a:r>
              <a:rPr lang="en-US" dirty="0">
                <a:solidFill>
                  <a:schemeClr val="bg1"/>
                </a:solidFill>
                <a:latin typeface="Cambria Math" panose="02040503050406030204" pitchFamily="18" charset="0"/>
                <a:ea typeface="Cambria Math" panose="02040503050406030204" pitchFamily="18" charset="0"/>
              </a:rPr>
              <a:t>Sales</a:t>
            </a:r>
          </a:p>
        </p:txBody>
      </p:sp>
      <p:cxnSp>
        <p:nvCxnSpPr>
          <p:cNvPr id="61" name="Straight Connector 60">
            <a:extLst>
              <a:ext uri="{FF2B5EF4-FFF2-40B4-BE49-F238E27FC236}">
                <a16:creationId xmlns:a16="http://schemas.microsoft.com/office/drawing/2014/main" id="{7EC74490-1CC7-E788-6FF8-52994E1A19C6}"/>
              </a:ext>
            </a:extLst>
          </p:cNvPr>
          <p:cNvCxnSpPr>
            <a:cxnSpLocks/>
          </p:cNvCxnSpPr>
          <p:nvPr/>
        </p:nvCxnSpPr>
        <p:spPr>
          <a:xfrm>
            <a:off x="8241178" y="3680900"/>
            <a:ext cx="0" cy="1021896"/>
          </a:xfrm>
          <a:prstGeom prst="line">
            <a:avLst/>
          </a:prstGeom>
          <a:ln>
            <a:solidFill>
              <a:schemeClr val="bg1"/>
            </a:solidFill>
            <a:prstDash val="lgDashDot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912378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B35DBE62-C845-12A9-2AF7-4C9CBFD0EC42}"/>
              </a:ext>
            </a:extLst>
          </p:cNvPr>
          <p:cNvGrpSpPr/>
          <p:nvPr/>
        </p:nvGrpSpPr>
        <p:grpSpPr>
          <a:xfrm>
            <a:off x="1223889" y="1434905"/>
            <a:ext cx="2062671" cy="2219178"/>
            <a:chOff x="3699803" y="1209822"/>
            <a:chExt cx="2062671" cy="2219178"/>
          </a:xfrm>
        </p:grpSpPr>
        <p:sp>
          <p:nvSpPr>
            <p:cNvPr id="4" name="Freeform: Shape 3">
              <a:extLst>
                <a:ext uri="{FF2B5EF4-FFF2-40B4-BE49-F238E27FC236}">
                  <a16:creationId xmlns:a16="http://schemas.microsoft.com/office/drawing/2014/main" id="{8D916F82-A3F1-246C-5A17-4193A627E1DE}"/>
                </a:ext>
              </a:extLst>
            </p:cNvPr>
            <p:cNvSpPr/>
            <p:nvPr/>
          </p:nvSpPr>
          <p:spPr>
            <a:xfrm>
              <a:off x="3699803" y="1209822"/>
              <a:ext cx="918794" cy="2219178"/>
            </a:xfrm>
            <a:custGeom>
              <a:avLst/>
              <a:gdLst>
                <a:gd name="connsiteX0" fmla="*/ 815926 w 918794"/>
                <a:gd name="connsiteY0" fmla="*/ 0 h 3432516"/>
                <a:gd name="connsiteX1" fmla="*/ 365760 w 918794"/>
                <a:gd name="connsiteY1" fmla="*/ 1097280 h 3432516"/>
                <a:gd name="connsiteX2" fmla="*/ 914400 w 918794"/>
                <a:gd name="connsiteY2" fmla="*/ 2011680 h 3432516"/>
                <a:gd name="connsiteX3" fmla="*/ 0 w 918794"/>
                <a:gd name="connsiteY3" fmla="*/ 3432516 h 3432516"/>
              </a:gdLst>
              <a:ahLst/>
              <a:cxnLst>
                <a:cxn ang="0">
                  <a:pos x="connsiteX0" y="connsiteY0"/>
                </a:cxn>
                <a:cxn ang="0">
                  <a:pos x="connsiteX1" y="connsiteY1"/>
                </a:cxn>
                <a:cxn ang="0">
                  <a:pos x="connsiteX2" y="connsiteY2"/>
                </a:cxn>
                <a:cxn ang="0">
                  <a:pos x="connsiteX3" y="connsiteY3"/>
                </a:cxn>
              </a:cxnLst>
              <a:rect l="l" t="t" r="r" b="b"/>
              <a:pathLst>
                <a:path w="918794" h="3432516">
                  <a:moveTo>
                    <a:pt x="815926" y="0"/>
                  </a:moveTo>
                  <a:cubicBezTo>
                    <a:pt x="582637" y="381000"/>
                    <a:pt x="349348" y="762000"/>
                    <a:pt x="365760" y="1097280"/>
                  </a:cubicBezTo>
                  <a:cubicBezTo>
                    <a:pt x="382172" y="1432560"/>
                    <a:pt x="975360" y="1622474"/>
                    <a:pt x="914400" y="2011680"/>
                  </a:cubicBezTo>
                  <a:cubicBezTo>
                    <a:pt x="853440" y="2400886"/>
                    <a:pt x="426720" y="2916701"/>
                    <a:pt x="0" y="3432516"/>
                  </a:cubicBezTo>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Shape 4">
              <a:extLst>
                <a:ext uri="{FF2B5EF4-FFF2-40B4-BE49-F238E27FC236}">
                  <a16:creationId xmlns:a16="http://schemas.microsoft.com/office/drawing/2014/main" id="{D0D6A9CE-0DE0-C7A5-031F-BAE061D53626}"/>
                </a:ext>
              </a:extLst>
            </p:cNvPr>
            <p:cNvSpPr/>
            <p:nvPr/>
          </p:nvSpPr>
          <p:spPr>
            <a:xfrm flipH="1">
              <a:off x="4843680" y="1209822"/>
              <a:ext cx="918794" cy="2219178"/>
            </a:xfrm>
            <a:custGeom>
              <a:avLst/>
              <a:gdLst>
                <a:gd name="connsiteX0" fmla="*/ 815926 w 918794"/>
                <a:gd name="connsiteY0" fmla="*/ 0 h 3432516"/>
                <a:gd name="connsiteX1" fmla="*/ 365760 w 918794"/>
                <a:gd name="connsiteY1" fmla="*/ 1097280 h 3432516"/>
                <a:gd name="connsiteX2" fmla="*/ 914400 w 918794"/>
                <a:gd name="connsiteY2" fmla="*/ 2011680 h 3432516"/>
                <a:gd name="connsiteX3" fmla="*/ 0 w 918794"/>
                <a:gd name="connsiteY3" fmla="*/ 3432516 h 3432516"/>
              </a:gdLst>
              <a:ahLst/>
              <a:cxnLst>
                <a:cxn ang="0">
                  <a:pos x="connsiteX0" y="connsiteY0"/>
                </a:cxn>
                <a:cxn ang="0">
                  <a:pos x="connsiteX1" y="connsiteY1"/>
                </a:cxn>
                <a:cxn ang="0">
                  <a:pos x="connsiteX2" y="connsiteY2"/>
                </a:cxn>
                <a:cxn ang="0">
                  <a:pos x="connsiteX3" y="connsiteY3"/>
                </a:cxn>
              </a:cxnLst>
              <a:rect l="l" t="t" r="r" b="b"/>
              <a:pathLst>
                <a:path w="918794" h="3432516">
                  <a:moveTo>
                    <a:pt x="815926" y="0"/>
                  </a:moveTo>
                  <a:cubicBezTo>
                    <a:pt x="582637" y="381000"/>
                    <a:pt x="349348" y="762000"/>
                    <a:pt x="365760" y="1097280"/>
                  </a:cubicBezTo>
                  <a:cubicBezTo>
                    <a:pt x="382172" y="1432560"/>
                    <a:pt x="975360" y="1622474"/>
                    <a:pt x="914400" y="2011680"/>
                  </a:cubicBezTo>
                  <a:cubicBezTo>
                    <a:pt x="853440" y="2400886"/>
                    <a:pt x="426720" y="2916701"/>
                    <a:pt x="0" y="3432516"/>
                  </a:cubicBezTo>
                </a:path>
              </a:pathLst>
            </a:cu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6012A5C5-5E16-C431-C357-ADA5F011FE3F}"/>
                </a:ext>
              </a:extLst>
            </p:cNvPr>
            <p:cNvCxnSpPr>
              <a:cxnSpLocks/>
              <a:stCxn id="5" idx="0"/>
              <a:endCxn id="4" idx="3"/>
            </p:cNvCxnSpPr>
            <p:nvPr/>
          </p:nvCxnSpPr>
          <p:spPr>
            <a:xfrm flipH="1">
              <a:off x="3699803" y="1209822"/>
              <a:ext cx="1246745" cy="221917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B0C9B1F-CC04-44C3-32FA-516106CAD365}"/>
                </a:ext>
              </a:extLst>
            </p:cNvPr>
            <p:cNvCxnSpPr>
              <a:cxnSpLocks/>
              <a:stCxn id="4" idx="0"/>
              <a:endCxn id="5" idx="3"/>
            </p:cNvCxnSpPr>
            <p:nvPr/>
          </p:nvCxnSpPr>
          <p:spPr>
            <a:xfrm>
              <a:off x="4515729" y="1209822"/>
              <a:ext cx="1246745" cy="221917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BEC13CA0-FC9F-6CC9-ACD4-B4EA6A2848AB}"/>
              </a:ext>
            </a:extLst>
          </p:cNvPr>
          <p:cNvGrpSpPr/>
          <p:nvPr/>
        </p:nvGrpSpPr>
        <p:grpSpPr>
          <a:xfrm>
            <a:off x="5613009" y="1252025"/>
            <a:ext cx="759655" cy="787790"/>
            <a:chOff x="5613008" y="1252025"/>
            <a:chExt cx="2264899" cy="1313570"/>
          </a:xfrm>
        </p:grpSpPr>
        <p:cxnSp>
          <p:nvCxnSpPr>
            <p:cNvPr id="16" name="Straight Connector 15">
              <a:extLst>
                <a:ext uri="{FF2B5EF4-FFF2-40B4-BE49-F238E27FC236}">
                  <a16:creationId xmlns:a16="http://schemas.microsoft.com/office/drawing/2014/main" id="{EC04239A-F094-4C2F-2355-FF5A36FDD320}"/>
                </a:ext>
              </a:extLst>
            </p:cNvPr>
            <p:cNvCxnSpPr>
              <a:cxnSpLocks/>
            </p:cNvCxnSpPr>
            <p:nvPr/>
          </p:nvCxnSpPr>
          <p:spPr>
            <a:xfrm>
              <a:off x="5613008" y="1252025"/>
              <a:ext cx="2264899" cy="0"/>
            </a:xfrm>
            <a:prstGeom prst="line">
              <a:avLst/>
            </a:prstGeom>
            <a:ln w="38100">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8D481375-D2BB-A90F-B50F-C267C9D82A98}"/>
                </a:ext>
              </a:extLst>
            </p:cNvPr>
            <p:cNvCxnSpPr>
              <a:cxnSpLocks/>
            </p:cNvCxnSpPr>
            <p:nvPr/>
          </p:nvCxnSpPr>
          <p:spPr>
            <a:xfrm>
              <a:off x="5613008" y="1689882"/>
              <a:ext cx="2264899" cy="0"/>
            </a:xfrm>
            <a:prstGeom prst="line">
              <a:avLst/>
            </a:prstGeom>
            <a:ln w="38100">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5644ABD-6AEF-5DDE-3C26-7828B44996BD}"/>
                </a:ext>
              </a:extLst>
            </p:cNvPr>
            <p:cNvCxnSpPr>
              <a:cxnSpLocks/>
            </p:cNvCxnSpPr>
            <p:nvPr/>
          </p:nvCxnSpPr>
          <p:spPr>
            <a:xfrm>
              <a:off x="5613008" y="2127739"/>
              <a:ext cx="2264899" cy="0"/>
            </a:xfrm>
            <a:prstGeom prst="line">
              <a:avLst/>
            </a:prstGeom>
            <a:ln w="38100">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D2740E4-078F-6F17-DB2B-D322F5084CD8}"/>
                </a:ext>
              </a:extLst>
            </p:cNvPr>
            <p:cNvCxnSpPr>
              <a:cxnSpLocks/>
            </p:cNvCxnSpPr>
            <p:nvPr/>
          </p:nvCxnSpPr>
          <p:spPr>
            <a:xfrm>
              <a:off x="5613008" y="2565595"/>
              <a:ext cx="2264899" cy="0"/>
            </a:xfrm>
            <a:prstGeom prst="line">
              <a:avLst/>
            </a:prstGeom>
            <a:ln w="38100">
              <a:solidFill>
                <a:schemeClr val="bg1"/>
              </a:solidFill>
              <a:prstDash val="lgDash"/>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5A37A817-26DC-6D70-2348-E89E3104434F}"/>
              </a:ext>
            </a:extLst>
          </p:cNvPr>
          <p:cNvGrpSpPr/>
          <p:nvPr/>
        </p:nvGrpSpPr>
        <p:grpSpPr>
          <a:xfrm rot="16200000">
            <a:off x="5630052" y="2164666"/>
            <a:ext cx="725568" cy="759656"/>
            <a:chOff x="5613008" y="1252025"/>
            <a:chExt cx="2264899" cy="1313570"/>
          </a:xfrm>
        </p:grpSpPr>
        <p:cxnSp>
          <p:nvCxnSpPr>
            <p:cNvPr id="27" name="Straight Connector 26">
              <a:extLst>
                <a:ext uri="{FF2B5EF4-FFF2-40B4-BE49-F238E27FC236}">
                  <a16:creationId xmlns:a16="http://schemas.microsoft.com/office/drawing/2014/main" id="{42CA8E7D-B9C4-3D7A-9DA3-EE5E3922A91B}"/>
                </a:ext>
              </a:extLst>
            </p:cNvPr>
            <p:cNvCxnSpPr>
              <a:cxnSpLocks/>
            </p:cNvCxnSpPr>
            <p:nvPr/>
          </p:nvCxnSpPr>
          <p:spPr>
            <a:xfrm>
              <a:off x="5613008" y="1252025"/>
              <a:ext cx="2264899" cy="0"/>
            </a:xfrm>
            <a:prstGeom prst="line">
              <a:avLst/>
            </a:prstGeom>
            <a:ln w="38100">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2C999DB-187C-EEFC-2B19-983CA8835763}"/>
                </a:ext>
              </a:extLst>
            </p:cNvPr>
            <p:cNvCxnSpPr>
              <a:cxnSpLocks/>
            </p:cNvCxnSpPr>
            <p:nvPr/>
          </p:nvCxnSpPr>
          <p:spPr>
            <a:xfrm>
              <a:off x="5613008" y="1689882"/>
              <a:ext cx="2264899" cy="0"/>
            </a:xfrm>
            <a:prstGeom prst="line">
              <a:avLst/>
            </a:prstGeom>
            <a:ln w="38100">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AE2DDE0-8DAA-CBFA-DD94-8C9C057273B4}"/>
                </a:ext>
              </a:extLst>
            </p:cNvPr>
            <p:cNvCxnSpPr>
              <a:cxnSpLocks/>
            </p:cNvCxnSpPr>
            <p:nvPr/>
          </p:nvCxnSpPr>
          <p:spPr>
            <a:xfrm>
              <a:off x="5613008" y="2127739"/>
              <a:ext cx="2264899" cy="0"/>
            </a:xfrm>
            <a:prstGeom prst="line">
              <a:avLst/>
            </a:prstGeom>
            <a:ln w="38100">
              <a:solidFill>
                <a:schemeClr val="bg1"/>
              </a:solidFill>
              <a:prstDash val="lgDash"/>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6C05D9DC-0F84-52A1-DF01-FB254D526064}"/>
                </a:ext>
              </a:extLst>
            </p:cNvPr>
            <p:cNvCxnSpPr>
              <a:cxnSpLocks/>
            </p:cNvCxnSpPr>
            <p:nvPr/>
          </p:nvCxnSpPr>
          <p:spPr>
            <a:xfrm>
              <a:off x="5613008" y="2565595"/>
              <a:ext cx="2264899" cy="0"/>
            </a:xfrm>
            <a:prstGeom prst="line">
              <a:avLst/>
            </a:prstGeom>
            <a:ln w="38100">
              <a:solidFill>
                <a:schemeClr val="bg1"/>
              </a:solidFill>
              <a:prstDash val="lgDash"/>
            </a:ln>
          </p:spPr>
          <p:style>
            <a:lnRef idx="1">
              <a:schemeClr val="accent1"/>
            </a:lnRef>
            <a:fillRef idx="0">
              <a:schemeClr val="accent1"/>
            </a:fillRef>
            <a:effectRef idx="0">
              <a:schemeClr val="accent1"/>
            </a:effectRef>
            <a:fontRef idx="minor">
              <a:schemeClr val="tx1"/>
            </a:fontRef>
          </p:style>
        </p:cxnSp>
      </p:grpSp>
      <p:grpSp>
        <p:nvGrpSpPr>
          <p:cNvPr id="36" name="Group 35">
            <a:extLst>
              <a:ext uri="{FF2B5EF4-FFF2-40B4-BE49-F238E27FC236}">
                <a16:creationId xmlns:a16="http://schemas.microsoft.com/office/drawing/2014/main" id="{DE600738-D89C-C11C-F57E-DC6436A2A398}"/>
              </a:ext>
            </a:extLst>
          </p:cNvPr>
          <p:cNvGrpSpPr/>
          <p:nvPr/>
        </p:nvGrpSpPr>
        <p:grpSpPr>
          <a:xfrm>
            <a:off x="7512148" y="1125415"/>
            <a:ext cx="1143877" cy="1041004"/>
            <a:chOff x="7512148" y="1125415"/>
            <a:chExt cx="1143877" cy="1041004"/>
          </a:xfrm>
        </p:grpSpPr>
        <p:sp>
          <p:nvSpPr>
            <p:cNvPr id="32" name="Rectangle 31">
              <a:extLst>
                <a:ext uri="{FF2B5EF4-FFF2-40B4-BE49-F238E27FC236}">
                  <a16:creationId xmlns:a16="http://schemas.microsoft.com/office/drawing/2014/main" id="{A1628294-7AE2-1F5D-A2AD-9682729A6941}"/>
                </a:ext>
              </a:extLst>
            </p:cNvPr>
            <p:cNvSpPr/>
            <p:nvPr/>
          </p:nvSpPr>
          <p:spPr>
            <a:xfrm>
              <a:off x="7512148" y="1125415"/>
              <a:ext cx="407963" cy="3892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D9875DE-84D7-A26A-6D92-FD4A1A2B4512}"/>
                </a:ext>
              </a:extLst>
            </p:cNvPr>
            <p:cNvSpPr/>
            <p:nvPr/>
          </p:nvSpPr>
          <p:spPr>
            <a:xfrm>
              <a:off x="8248062" y="1125415"/>
              <a:ext cx="407963" cy="3892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975AFF55-080A-CB0E-1BCD-65420F7E867A}"/>
                </a:ext>
              </a:extLst>
            </p:cNvPr>
            <p:cNvSpPr/>
            <p:nvPr/>
          </p:nvSpPr>
          <p:spPr>
            <a:xfrm>
              <a:off x="8248061" y="1777219"/>
              <a:ext cx="407963" cy="3892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CBA2AA2-3B5A-1D0A-CDC1-38070A93B915}"/>
                </a:ext>
              </a:extLst>
            </p:cNvPr>
            <p:cNvSpPr/>
            <p:nvPr/>
          </p:nvSpPr>
          <p:spPr>
            <a:xfrm>
              <a:off x="7530609" y="1777219"/>
              <a:ext cx="407963" cy="389200"/>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5953660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B32DAA7-B271-FF28-C9A8-E0FC25E36FD8}"/>
              </a:ext>
            </a:extLst>
          </p:cNvPr>
          <p:cNvGrpSpPr/>
          <p:nvPr/>
        </p:nvGrpSpPr>
        <p:grpSpPr>
          <a:xfrm>
            <a:off x="1123064" y="1171111"/>
            <a:ext cx="822960" cy="822960"/>
            <a:chOff x="2867267" y="2626823"/>
            <a:chExt cx="1353531" cy="1371600"/>
          </a:xfrm>
          <a:solidFill>
            <a:schemeClr val="accent2"/>
          </a:solidFill>
        </p:grpSpPr>
        <p:sp>
          <p:nvSpPr>
            <p:cNvPr id="5" name="Oval 4">
              <a:extLst>
                <a:ext uri="{FF2B5EF4-FFF2-40B4-BE49-F238E27FC236}">
                  <a16:creationId xmlns:a16="http://schemas.microsoft.com/office/drawing/2014/main" id="{4CB259D2-8AE6-A4B3-06EC-99B9FB86F305}"/>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A2772B06-B257-6637-F2AB-BC32DFC9D1B1}"/>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280E18A7-FF76-0653-F2A9-0E259C0E73FD}"/>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83934B23-BAAA-5F61-E1B0-BA305089E547}"/>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E8A7068D-C3F9-FA84-D847-1D981B2FBB56}"/>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2867B13F-1BBD-E8D0-E997-97471C78BAB2}"/>
              </a:ext>
            </a:extLst>
          </p:cNvPr>
          <p:cNvSpPr txBox="1"/>
          <p:nvPr/>
        </p:nvSpPr>
        <p:spPr>
          <a:xfrm>
            <a:off x="2208219" y="1266478"/>
            <a:ext cx="5057025"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Partnership with Product Crafts</a:t>
            </a:r>
          </a:p>
        </p:txBody>
      </p:sp>
      <p:sp>
        <p:nvSpPr>
          <p:cNvPr id="119" name="TextBox 118">
            <a:extLst>
              <a:ext uri="{FF2B5EF4-FFF2-40B4-BE49-F238E27FC236}">
                <a16:creationId xmlns:a16="http://schemas.microsoft.com/office/drawing/2014/main" id="{4DCDBD30-B726-B5CB-BEBA-2974C2D5D374}"/>
              </a:ext>
            </a:extLst>
          </p:cNvPr>
          <p:cNvSpPr txBox="1"/>
          <p:nvPr/>
        </p:nvSpPr>
        <p:spPr>
          <a:xfrm>
            <a:off x="7469945" y="2571937"/>
            <a:ext cx="4164037" cy="646331"/>
          </a:xfrm>
          <a:prstGeom prst="rect">
            <a:avLst/>
          </a:prstGeom>
          <a:noFill/>
        </p:spPr>
        <p:txBody>
          <a:bodyPr wrap="square" rtlCol="0">
            <a:spAutoFit/>
          </a:bodyPr>
          <a:lstStyle/>
          <a:p>
            <a:r>
              <a:rPr lang="en-US" dirty="0">
                <a:solidFill>
                  <a:schemeClr val="bg1"/>
                </a:solidFill>
              </a:rPr>
              <a:t>Product Crafts networks with distinct polymathic and industries </a:t>
            </a:r>
          </a:p>
        </p:txBody>
      </p:sp>
      <p:pic>
        <p:nvPicPr>
          <p:cNvPr id="169" name="Picture 168">
            <a:extLst>
              <a:ext uri="{FF2B5EF4-FFF2-40B4-BE49-F238E27FC236}">
                <a16:creationId xmlns:a16="http://schemas.microsoft.com/office/drawing/2014/main" id="{64A7557B-99FE-AA42-0821-7C4B4B74BF38}"/>
              </a:ext>
            </a:extLst>
          </p:cNvPr>
          <p:cNvPicPr>
            <a:picLocks noChangeAspect="1"/>
          </p:cNvPicPr>
          <p:nvPr/>
        </p:nvPicPr>
        <p:blipFill rotWithShape="1">
          <a:blip r:embed="rId3"/>
          <a:srcRect l="7667" t="9939" r="9561" b="7220"/>
          <a:stretch/>
        </p:blipFill>
        <p:spPr>
          <a:xfrm>
            <a:off x="1104644" y="2282899"/>
            <a:ext cx="2869809" cy="2785404"/>
          </a:xfrm>
          <a:prstGeom prst="rect">
            <a:avLst/>
          </a:prstGeom>
        </p:spPr>
      </p:pic>
    </p:spTree>
    <p:extLst>
      <p:ext uri="{BB962C8B-B14F-4D97-AF65-F5344CB8AC3E}">
        <p14:creationId xmlns:p14="http://schemas.microsoft.com/office/powerpoint/2010/main" val="22736198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Shadow Man Images – Browse 435,233 Stock Photos, Vectors, and Video | Adobe  Stock">
            <a:extLst>
              <a:ext uri="{FF2B5EF4-FFF2-40B4-BE49-F238E27FC236}">
                <a16:creationId xmlns:a16="http://schemas.microsoft.com/office/drawing/2014/main" id="{3A9A5C9B-0617-2BCA-C8D6-4156C3E9435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1406" r="30946"/>
          <a:stretch/>
        </p:blipFill>
        <p:spPr bwMode="auto">
          <a:xfrm>
            <a:off x="2348653" y="1446595"/>
            <a:ext cx="2612090" cy="46340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13955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1138B06-4098-52AC-AE55-61B2E28EF7CB}"/>
              </a:ext>
            </a:extLst>
          </p:cNvPr>
          <p:cNvPicPr>
            <a:picLocks noChangeAspect="1"/>
          </p:cNvPicPr>
          <p:nvPr/>
        </p:nvPicPr>
        <p:blipFill rotWithShape="1">
          <a:blip r:embed="rId2"/>
          <a:srcRect l="7667" t="9939" r="9561" b="7220"/>
          <a:stretch/>
        </p:blipFill>
        <p:spPr>
          <a:xfrm>
            <a:off x="8779759" y="801129"/>
            <a:ext cx="2378272" cy="2308324"/>
          </a:xfrm>
          <a:prstGeom prst="rect">
            <a:avLst/>
          </a:prstGeom>
        </p:spPr>
      </p:pic>
      <p:grpSp>
        <p:nvGrpSpPr>
          <p:cNvPr id="8" name="Group 7">
            <a:extLst>
              <a:ext uri="{FF2B5EF4-FFF2-40B4-BE49-F238E27FC236}">
                <a16:creationId xmlns:a16="http://schemas.microsoft.com/office/drawing/2014/main" id="{47273118-8C1D-3F53-5FC0-BCC0F7AC1BE6}"/>
              </a:ext>
            </a:extLst>
          </p:cNvPr>
          <p:cNvGrpSpPr/>
          <p:nvPr/>
        </p:nvGrpSpPr>
        <p:grpSpPr>
          <a:xfrm>
            <a:off x="1123064" y="1171111"/>
            <a:ext cx="822960" cy="822960"/>
            <a:chOff x="2867267" y="2626823"/>
            <a:chExt cx="1353531" cy="1371600"/>
          </a:xfrm>
          <a:solidFill>
            <a:schemeClr val="accent2"/>
          </a:solidFill>
        </p:grpSpPr>
        <p:sp>
          <p:nvSpPr>
            <p:cNvPr id="9" name="Oval 8">
              <a:extLst>
                <a:ext uri="{FF2B5EF4-FFF2-40B4-BE49-F238E27FC236}">
                  <a16:creationId xmlns:a16="http://schemas.microsoft.com/office/drawing/2014/main" id="{E3DED307-1A81-FEA5-C059-3B6E9E6ACA08}"/>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9478F038-0EA6-96D5-3CA1-4929B021B265}"/>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074FC47-E341-542E-4DA5-810863996A9C}"/>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291281C2-D36C-4DFE-3914-1A1F0F320777}"/>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6B91480-A886-975C-9BD4-DF29F0D3B1C0}"/>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TextBox 13">
            <a:extLst>
              <a:ext uri="{FF2B5EF4-FFF2-40B4-BE49-F238E27FC236}">
                <a16:creationId xmlns:a16="http://schemas.microsoft.com/office/drawing/2014/main" id="{049B8095-C47C-0B18-96C8-341EE0A79611}"/>
              </a:ext>
            </a:extLst>
          </p:cNvPr>
          <p:cNvSpPr txBox="1"/>
          <p:nvPr/>
        </p:nvSpPr>
        <p:spPr>
          <a:xfrm>
            <a:off x="2208219" y="1097069"/>
            <a:ext cx="6067558" cy="954107"/>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Product Crafts</a:t>
            </a:r>
          </a:p>
          <a:p>
            <a:r>
              <a:rPr lang="en-US" sz="2800" dirty="0">
                <a:solidFill>
                  <a:schemeClr val="bg1"/>
                </a:solidFill>
                <a:latin typeface="Cambria Math" panose="02040503050406030204" pitchFamily="18" charset="0"/>
                <a:ea typeface="Cambria Math" panose="02040503050406030204" pitchFamily="18" charset="0"/>
              </a:rPr>
              <a:t>Welcome to a new world of Innovation</a:t>
            </a:r>
          </a:p>
        </p:txBody>
      </p:sp>
      <p:sp>
        <p:nvSpPr>
          <p:cNvPr id="15" name="TextBox 14">
            <a:extLst>
              <a:ext uri="{FF2B5EF4-FFF2-40B4-BE49-F238E27FC236}">
                <a16:creationId xmlns:a16="http://schemas.microsoft.com/office/drawing/2014/main" id="{16BCF183-6334-6850-39E3-762780242263}"/>
              </a:ext>
            </a:extLst>
          </p:cNvPr>
          <p:cNvSpPr txBox="1"/>
          <p:nvPr/>
        </p:nvSpPr>
        <p:spPr>
          <a:xfrm>
            <a:off x="1084235" y="2117182"/>
            <a:ext cx="7060959" cy="2308324"/>
          </a:xfrm>
          <a:prstGeom prst="rect">
            <a:avLst/>
          </a:prstGeom>
          <a:noFill/>
        </p:spPr>
        <p:txBody>
          <a:bodyPr wrap="square" rtlCol="0">
            <a:spAutoFit/>
          </a:bodyPr>
          <a:lstStyle/>
          <a:p>
            <a:pPr algn="just"/>
            <a:r>
              <a:rPr lang="en-US" dirty="0">
                <a:solidFill>
                  <a:schemeClr val="bg1"/>
                </a:solidFill>
              </a:rPr>
              <a:t>Product Crafts is a new product design company. At Product Crafts, we craft and deliver new-to-the-world products that are ready for production, marketing and sales.</a:t>
            </a:r>
          </a:p>
          <a:p>
            <a:pPr algn="just"/>
            <a:endParaRPr lang="en-US" dirty="0">
              <a:solidFill>
                <a:schemeClr val="bg1"/>
              </a:solidFill>
            </a:endParaRPr>
          </a:p>
          <a:p>
            <a:pPr algn="just"/>
            <a:r>
              <a:rPr lang="en-US" dirty="0">
                <a:solidFill>
                  <a:schemeClr val="bg1"/>
                </a:solidFill>
              </a:rPr>
              <a:t>Pick up any product of your interest from our Design Gallery and kick start the production and sales process on Day 1</a:t>
            </a:r>
          </a:p>
          <a:p>
            <a:pPr algn="just"/>
            <a:endParaRPr lang="en-US" dirty="0">
              <a:solidFill>
                <a:schemeClr val="bg1"/>
              </a:solidFill>
            </a:endParaRPr>
          </a:p>
          <a:p>
            <a:pPr algn="just"/>
            <a:r>
              <a:rPr lang="en-US" dirty="0">
                <a:solidFill>
                  <a:schemeClr val="bg1"/>
                </a:solidFill>
              </a:rPr>
              <a:t>Invest in the world of Innovation and secure your business aspirations</a:t>
            </a:r>
          </a:p>
        </p:txBody>
      </p:sp>
      <p:sp>
        <p:nvSpPr>
          <p:cNvPr id="18" name="TextBox 17">
            <a:extLst>
              <a:ext uri="{FF2B5EF4-FFF2-40B4-BE49-F238E27FC236}">
                <a16:creationId xmlns:a16="http://schemas.microsoft.com/office/drawing/2014/main" id="{3F7FE4EB-C99F-01EE-42C5-DC5DFDBAAACB}"/>
              </a:ext>
            </a:extLst>
          </p:cNvPr>
          <p:cNvSpPr txBox="1"/>
          <p:nvPr/>
        </p:nvSpPr>
        <p:spPr>
          <a:xfrm>
            <a:off x="7074753" y="3668184"/>
            <a:ext cx="1331390" cy="307777"/>
          </a:xfrm>
          <a:prstGeom prst="rect">
            <a:avLst/>
          </a:prstGeom>
          <a:noFill/>
        </p:spPr>
        <p:txBody>
          <a:bodyPr wrap="none" rtlCol="0">
            <a:spAutoFit/>
          </a:bodyPr>
          <a:lstStyle/>
          <a:p>
            <a:r>
              <a:rPr lang="en-US" sz="1400" dirty="0">
                <a:solidFill>
                  <a:schemeClr val="bg1"/>
                </a:solidFill>
                <a:latin typeface="Cambria Math" panose="02040503050406030204" pitchFamily="18" charset="0"/>
                <a:ea typeface="Cambria Math" panose="02040503050406030204" pitchFamily="18" charset="0"/>
              </a:rPr>
              <a:t>Learn more </a:t>
            </a:r>
            <a:r>
              <a:rPr lang="en-US" sz="1400" dirty="0">
                <a:solidFill>
                  <a:schemeClr val="bg1"/>
                </a:solidFill>
                <a:latin typeface="Cambria Math" panose="02040503050406030204" pitchFamily="18" charset="0"/>
                <a:ea typeface="Cambria Math" panose="02040503050406030204" pitchFamily="18" charset="0"/>
                <a:sym typeface="Wingdings" panose="05000000000000000000" pitchFamily="2" charset="2"/>
              </a:rPr>
              <a:t> </a:t>
            </a:r>
            <a:endParaRPr lang="en-US" sz="1400" dirty="0">
              <a:solidFill>
                <a:schemeClr val="bg1"/>
              </a:solidFill>
              <a:latin typeface="Cambria Math" panose="02040503050406030204" pitchFamily="18" charset="0"/>
              <a:ea typeface="Cambria Math" panose="02040503050406030204" pitchFamily="18" charset="0"/>
            </a:endParaRPr>
          </a:p>
        </p:txBody>
      </p:sp>
      <p:sp>
        <p:nvSpPr>
          <p:cNvPr id="19" name="Rectangle: Rounded Corners 18">
            <a:extLst>
              <a:ext uri="{FF2B5EF4-FFF2-40B4-BE49-F238E27FC236}">
                <a16:creationId xmlns:a16="http://schemas.microsoft.com/office/drawing/2014/main" id="{3146D9D2-D917-9225-5214-A775CD24A907}"/>
              </a:ext>
            </a:extLst>
          </p:cNvPr>
          <p:cNvSpPr/>
          <p:nvPr/>
        </p:nvSpPr>
        <p:spPr>
          <a:xfrm>
            <a:off x="1056177" y="4909835"/>
            <a:ext cx="1751098" cy="1702190"/>
          </a:xfrm>
          <a:prstGeom prst="round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latin typeface="Cambria Math" panose="02040503050406030204" pitchFamily="18" charset="0"/>
              <a:ea typeface="Cambria Math" panose="02040503050406030204" pitchFamily="18" charset="0"/>
            </a:endParaRPr>
          </a:p>
          <a:p>
            <a:pPr algn="ctr"/>
            <a:endParaRPr lang="en-US" sz="2000" b="1" dirty="0">
              <a:solidFill>
                <a:schemeClr val="tx1"/>
              </a:solidFill>
              <a:latin typeface="Cambria Math" panose="02040503050406030204" pitchFamily="18" charset="0"/>
              <a:ea typeface="Cambria Math" panose="02040503050406030204" pitchFamily="18" charset="0"/>
            </a:endParaRPr>
          </a:p>
          <a:p>
            <a:pPr algn="ctr"/>
            <a:endParaRPr lang="en-US" sz="2000" b="1" dirty="0">
              <a:solidFill>
                <a:schemeClr val="tx1"/>
              </a:solidFill>
              <a:latin typeface="Cambria Math" panose="02040503050406030204" pitchFamily="18" charset="0"/>
              <a:ea typeface="Cambria Math" panose="02040503050406030204" pitchFamily="18" charset="0"/>
            </a:endParaRPr>
          </a:p>
          <a:p>
            <a:pPr algn="ctr"/>
            <a:r>
              <a:rPr lang="en-US" sz="2000" b="1" dirty="0">
                <a:solidFill>
                  <a:schemeClr val="tx1"/>
                </a:solidFill>
                <a:latin typeface="Cambria Math" panose="02040503050406030204" pitchFamily="18" charset="0"/>
                <a:ea typeface="Cambria Math" panose="02040503050406030204" pitchFamily="18" charset="0"/>
              </a:rPr>
              <a:t>Swaranjali</a:t>
            </a:r>
          </a:p>
        </p:txBody>
      </p:sp>
      <p:sp>
        <p:nvSpPr>
          <p:cNvPr id="27" name="Oval 26">
            <a:extLst>
              <a:ext uri="{FF2B5EF4-FFF2-40B4-BE49-F238E27FC236}">
                <a16:creationId xmlns:a16="http://schemas.microsoft.com/office/drawing/2014/main" id="{B1B53AF1-0C7E-52B6-1D90-2F387E9DEB32}"/>
              </a:ext>
            </a:extLst>
          </p:cNvPr>
          <p:cNvSpPr/>
          <p:nvPr/>
        </p:nvSpPr>
        <p:spPr>
          <a:xfrm rot="797477">
            <a:off x="1228297" y="5072985"/>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Rounded Corners 27">
            <a:extLst>
              <a:ext uri="{FF2B5EF4-FFF2-40B4-BE49-F238E27FC236}">
                <a16:creationId xmlns:a16="http://schemas.microsoft.com/office/drawing/2014/main" id="{662F0D40-BCF3-1926-F0F9-9B55999D9EA4}"/>
              </a:ext>
            </a:extLst>
          </p:cNvPr>
          <p:cNvSpPr/>
          <p:nvPr/>
        </p:nvSpPr>
        <p:spPr>
          <a:xfrm>
            <a:off x="2960975" y="4909836"/>
            <a:ext cx="1751098" cy="1702190"/>
          </a:xfrm>
          <a:prstGeom prst="roundRect">
            <a:avLst/>
          </a:prstGeom>
          <a:solidFill>
            <a:schemeClr val="accent4">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1"/>
              </a:solidFill>
              <a:latin typeface="ADLaM Display" panose="02010000000000000000" pitchFamily="2" charset="0"/>
              <a:ea typeface="ADLaM Display" panose="02010000000000000000" pitchFamily="2" charset="0"/>
              <a:cs typeface="ADLaM Display" panose="02010000000000000000" pitchFamily="2" charset="0"/>
            </a:endParaRPr>
          </a:p>
          <a:p>
            <a:pPr algn="ctr"/>
            <a:endParaRPr lang="en-US" sz="2000" dirty="0">
              <a:solidFill>
                <a:schemeClr val="tx1"/>
              </a:solidFill>
              <a:latin typeface="ADLaM Display" panose="02010000000000000000" pitchFamily="2" charset="0"/>
              <a:ea typeface="ADLaM Display" panose="02010000000000000000" pitchFamily="2" charset="0"/>
              <a:cs typeface="ADLaM Display" panose="02010000000000000000" pitchFamily="2" charset="0"/>
            </a:endParaRPr>
          </a:p>
          <a:p>
            <a:pPr algn="ctr"/>
            <a:endParaRPr lang="en-US" sz="2000" dirty="0">
              <a:solidFill>
                <a:schemeClr val="tx1"/>
              </a:solidFill>
              <a:latin typeface="ADLaM Display" panose="02010000000000000000" pitchFamily="2" charset="0"/>
              <a:ea typeface="ADLaM Display" panose="02010000000000000000" pitchFamily="2" charset="0"/>
              <a:cs typeface="ADLaM Display" panose="02010000000000000000" pitchFamily="2" charset="0"/>
            </a:endParaRPr>
          </a:p>
          <a:p>
            <a:pPr algn="ctr"/>
            <a:r>
              <a:rPr lang="en-US" sz="2000" dirty="0">
                <a:solidFill>
                  <a:schemeClr val="tx1"/>
                </a:solidFill>
                <a:latin typeface="ADLaM Display" panose="02010000000000000000" pitchFamily="2" charset="0"/>
                <a:ea typeface="ADLaM Display" panose="02010000000000000000" pitchFamily="2" charset="0"/>
                <a:cs typeface="ADLaM Display" panose="02010000000000000000" pitchFamily="2" charset="0"/>
              </a:rPr>
              <a:t>The Board</a:t>
            </a:r>
          </a:p>
        </p:txBody>
      </p:sp>
      <p:sp>
        <p:nvSpPr>
          <p:cNvPr id="29" name="Oval 28">
            <a:extLst>
              <a:ext uri="{FF2B5EF4-FFF2-40B4-BE49-F238E27FC236}">
                <a16:creationId xmlns:a16="http://schemas.microsoft.com/office/drawing/2014/main" id="{C49D288C-AF67-6ECA-0A39-E5C41FCBA517}"/>
              </a:ext>
            </a:extLst>
          </p:cNvPr>
          <p:cNvSpPr/>
          <p:nvPr/>
        </p:nvSpPr>
        <p:spPr>
          <a:xfrm rot="797477">
            <a:off x="3133095" y="5072985"/>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Rounded Corners 29">
            <a:extLst>
              <a:ext uri="{FF2B5EF4-FFF2-40B4-BE49-F238E27FC236}">
                <a16:creationId xmlns:a16="http://schemas.microsoft.com/office/drawing/2014/main" id="{9CF30636-9A5C-EAED-9AAB-D91BB8B3803E}"/>
              </a:ext>
            </a:extLst>
          </p:cNvPr>
          <p:cNvSpPr/>
          <p:nvPr/>
        </p:nvSpPr>
        <p:spPr>
          <a:xfrm>
            <a:off x="4865773" y="4909836"/>
            <a:ext cx="1751098" cy="170219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Engravers MT" panose="02090707080505020304" pitchFamily="18" charset="0"/>
            </a:endParaRPr>
          </a:p>
          <a:p>
            <a:pPr algn="ctr"/>
            <a:endParaRPr lang="en-US" dirty="0">
              <a:solidFill>
                <a:schemeClr val="tx1"/>
              </a:solidFill>
              <a:latin typeface="Engravers MT" panose="02090707080505020304" pitchFamily="18" charset="0"/>
            </a:endParaRPr>
          </a:p>
          <a:p>
            <a:pPr algn="ctr"/>
            <a:endParaRPr lang="en-US" dirty="0">
              <a:solidFill>
                <a:schemeClr val="tx1"/>
              </a:solidFill>
              <a:latin typeface="Engravers MT" panose="02090707080505020304" pitchFamily="18" charset="0"/>
            </a:endParaRPr>
          </a:p>
          <a:p>
            <a:pPr algn="ctr"/>
            <a:r>
              <a:rPr lang="en-US" dirty="0">
                <a:solidFill>
                  <a:schemeClr val="tx1"/>
                </a:solidFill>
                <a:latin typeface="Engravers MT" panose="02090707080505020304" pitchFamily="18" charset="0"/>
              </a:rPr>
              <a:t>BOLT</a:t>
            </a:r>
          </a:p>
        </p:txBody>
      </p:sp>
      <p:sp>
        <p:nvSpPr>
          <p:cNvPr id="31" name="Oval 30">
            <a:extLst>
              <a:ext uri="{FF2B5EF4-FFF2-40B4-BE49-F238E27FC236}">
                <a16:creationId xmlns:a16="http://schemas.microsoft.com/office/drawing/2014/main" id="{A31B59ED-CC7E-9414-4DB5-6ECACFA74D0A}"/>
              </a:ext>
            </a:extLst>
          </p:cNvPr>
          <p:cNvSpPr/>
          <p:nvPr/>
        </p:nvSpPr>
        <p:spPr>
          <a:xfrm rot="797477">
            <a:off x="5037893" y="5072985"/>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Rounded Corners 31">
            <a:extLst>
              <a:ext uri="{FF2B5EF4-FFF2-40B4-BE49-F238E27FC236}">
                <a16:creationId xmlns:a16="http://schemas.microsoft.com/office/drawing/2014/main" id="{50259140-421D-D922-A67A-048121019358}"/>
              </a:ext>
            </a:extLst>
          </p:cNvPr>
          <p:cNvSpPr/>
          <p:nvPr/>
        </p:nvSpPr>
        <p:spPr>
          <a:xfrm>
            <a:off x="8675369" y="4909835"/>
            <a:ext cx="1751098" cy="170219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1"/>
              </a:solidFill>
              <a:latin typeface="Times New Roman" panose="02020603050405020304" pitchFamily="18" charset="0"/>
              <a:ea typeface="Cambria Math" panose="02040503050406030204" pitchFamily="18" charset="0"/>
              <a:cs typeface="Times New Roman" panose="02020603050405020304" pitchFamily="18" charset="0"/>
            </a:endParaRPr>
          </a:p>
          <a:p>
            <a:pPr algn="ctr"/>
            <a:endParaRPr lang="en-US" sz="2000" dirty="0">
              <a:solidFill>
                <a:schemeClr val="tx1"/>
              </a:solidFill>
              <a:latin typeface="Times New Roman" panose="02020603050405020304" pitchFamily="18" charset="0"/>
              <a:ea typeface="Cambria Math" panose="02040503050406030204" pitchFamily="18" charset="0"/>
              <a:cs typeface="Times New Roman" panose="02020603050405020304" pitchFamily="18" charset="0"/>
            </a:endParaRPr>
          </a:p>
          <a:p>
            <a:pPr algn="ctr"/>
            <a:endParaRPr lang="en-US" sz="2000" b="1" dirty="0">
              <a:solidFill>
                <a:schemeClr val="tx1"/>
              </a:solidFill>
              <a:latin typeface="Times New Roman" panose="02020603050405020304" pitchFamily="18" charset="0"/>
              <a:ea typeface="Cambria Math" panose="02040503050406030204" pitchFamily="18" charset="0"/>
              <a:cs typeface="Times New Roman" panose="02020603050405020304" pitchFamily="18" charset="0"/>
            </a:endParaRPr>
          </a:p>
          <a:p>
            <a:pPr algn="ctr"/>
            <a:r>
              <a:rPr lang="en-US" sz="2000" b="1" dirty="0">
                <a:solidFill>
                  <a:schemeClr val="tx1"/>
                </a:solidFill>
                <a:latin typeface="Times New Roman" panose="02020603050405020304" pitchFamily="18" charset="0"/>
                <a:ea typeface="Cambria Math" panose="02040503050406030204" pitchFamily="18" charset="0"/>
                <a:cs typeface="Times New Roman" panose="02020603050405020304" pitchFamily="18" charset="0"/>
              </a:rPr>
              <a:t>Crafters Cafe</a:t>
            </a:r>
          </a:p>
        </p:txBody>
      </p:sp>
      <p:sp>
        <p:nvSpPr>
          <p:cNvPr id="33" name="Oval 32">
            <a:extLst>
              <a:ext uri="{FF2B5EF4-FFF2-40B4-BE49-F238E27FC236}">
                <a16:creationId xmlns:a16="http://schemas.microsoft.com/office/drawing/2014/main" id="{BF45B0B7-AB11-0CCB-5B0F-5E97393D867C}"/>
              </a:ext>
            </a:extLst>
          </p:cNvPr>
          <p:cNvSpPr/>
          <p:nvPr/>
        </p:nvSpPr>
        <p:spPr>
          <a:xfrm rot="797477">
            <a:off x="8847489" y="5072984"/>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45CFBE1C-FA4F-2131-FFF8-74A0C27A1B72}"/>
              </a:ext>
            </a:extLst>
          </p:cNvPr>
          <p:cNvSpPr txBox="1"/>
          <p:nvPr/>
        </p:nvSpPr>
        <p:spPr>
          <a:xfrm>
            <a:off x="1104644" y="4487594"/>
            <a:ext cx="4117153" cy="369332"/>
          </a:xfrm>
          <a:prstGeom prst="rect">
            <a:avLst/>
          </a:prstGeom>
          <a:noFill/>
        </p:spPr>
        <p:txBody>
          <a:bodyPr wrap="none" rtlCol="0">
            <a:spAutoFit/>
          </a:bodyPr>
          <a:lstStyle/>
          <a:p>
            <a:r>
              <a:rPr lang="en-US" dirty="0">
                <a:solidFill>
                  <a:schemeClr val="accent5"/>
                </a:solidFill>
              </a:rPr>
              <a:t>Upcoming Products on The Design Gallery</a:t>
            </a:r>
          </a:p>
        </p:txBody>
      </p:sp>
      <p:sp>
        <p:nvSpPr>
          <p:cNvPr id="38" name="Rectangle: Rounded Corners 37">
            <a:extLst>
              <a:ext uri="{FF2B5EF4-FFF2-40B4-BE49-F238E27FC236}">
                <a16:creationId xmlns:a16="http://schemas.microsoft.com/office/drawing/2014/main" id="{5A375CDC-0BE9-2723-5412-59CB2ED6113F}"/>
              </a:ext>
            </a:extLst>
          </p:cNvPr>
          <p:cNvSpPr/>
          <p:nvPr/>
        </p:nvSpPr>
        <p:spPr>
          <a:xfrm>
            <a:off x="6770571" y="4909835"/>
            <a:ext cx="1751098" cy="1702190"/>
          </a:xfrm>
          <a:prstGeom prst="roundRect">
            <a:avLst/>
          </a:prstGeom>
          <a:solidFill>
            <a:schemeClr val="accent5">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Engravers MT" panose="02090707080505020304" pitchFamily="18" charset="0"/>
            </a:endParaRPr>
          </a:p>
          <a:p>
            <a:pPr algn="ctr"/>
            <a:endParaRPr lang="en-US" dirty="0">
              <a:solidFill>
                <a:schemeClr val="tx1"/>
              </a:solidFill>
              <a:latin typeface="Engravers MT" panose="02090707080505020304" pitchFamily="18" charset="0"/>
            </a:endParaRPr>
          </a:p>
          <a:p>
            <a:pPr algn="ctr"/>
            <a:endParaRPr lang="en-US" dirty="0">
              <a:solidFill>
                <a:schemeClr val="tx1"/>
              </a:solidFill>
              <a:latin typeface="Engravers MT" panose="02090707080505020304" pitchFamily="18" charset="0"/>
            </a:endParaRPr>
          </a:p>
          <a:p>
            <a:pPr algn="ctr"/>
            <a:r>
              <a:rPr lang="en-US" dirty="0">
                <a:solidFill>
                  <a:schemeClr val="tx1"/>
                </a:solidFill>
                <a:latin typeface="Engravers MT" panose="02090707080505020304" pitchFamily="18" charset="0"/>
              </a:rPr>
              <a:t>BOLT</a:t>
            </a:r>
          </a:p>
        </p:txBody>
      </p:sp>
      <p:sp>
        <p:nvSpPr>
          <p:cNvPr id="39" name="Oval 38">
            <a:extLst>
              <a:ext uri="{FF2B5EF4-FFF2-40B4-BE49-F238E27FC236}">
                <a16:creationId xmlns:a16="http://schemas.microsoft.com/office/drawing/2014/main" id="{612C5F29-3267-C651-034A-37B1AB8A7A1D}"/>
              </a:ext>
            </a:extLst>
          </p:cNvPr>
          <p:cNvSpPr/>
          <p:nvPr/>
        </p:nvSpPr>
        <p:spPr>
          <a:xfrm rot="797477">
            <a:off x="6942691" y="5072984"/>
            <a:ext cx="183468" cy="181615"/>
          </a:xfrm>
          <a:prstGeom prst="ellipse">
            <a:avLst/>
          </a:prstGeom>
          <a:solidFill>
            <a:schemeClr val="accent2"/>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0" name="Group 39">
            <a:extLst>
              <a:ext uri="{FF2B5EF4-FFF2-40B4-BE49-F238E27FC236}">
                <a16:creationId xmlns:a16="http://schemas.microsoft.com/office/drawing/2014/main" id="{79E31CFF-7BB2-FF09-4ECF-9A4C2C0FC42A}"/>
              </a:ext>
            </a:extLst>
          </p:cNvPr>
          <p:cNvGrpSpPr/>
          <p:nvPr/>
        </p:nvGrpSpPr>
        <p:grpSpPr>
          <a:xfrm>
            <a:off x="1598692" y="5214806"/>
            <a:ext cx="746105" cy="794557"/>
            <a:chOff x="3699803" y="1209822"/>
            <a:chExt cx="2062671" cy="2219178"/>
          </a:xfrm>
        </p:grpSpPr>
        <p:sp>
          <p:nvSpPr>
            <p:cNvPr id="41" name="Freeform: Shape 40">
              <a:extLst>
                <a:ext uri="{FF2B5EF4-FFF2-40B4-BE49-F238E27FC236}">
                  <a16:creationId xmlns:a16="http://schemas.microsoft.com/office/drawing/2014/main" id="{1C5E883C-880C-1B1A-731A-CBB81F627BF4}"/>
                </a:ext>
              </a:extLst>
            </p:cNvPr>
            <p:cNvSpPr/>
            <p:nvPr/>
          </p:nvSpPr>
          <p:spPr>
            <a:xfrm>
              <a:off x="3699803" y="1209822"/>
              <a:ext cx="918794" cy="2219178"/>
            </a:xfrm>
            <a:custGeom>
              <a:avLst/>
              <a:gdLst>
                <a:gd name="connsiteX0" fmla="*/ 815926 w 918794"/>
                <a:gd name="connsiteY0" fmla="*/ 0 h 3432516"/>
                <a:gd name="connsiteX1" fmla="*/ 365760 w 918794"/>
                <a:gd name="connsiteY1" fmla="*/ 1097280 h 3432516"/>
                <a:gd name="connsiteX2" fmla="*/ 914400 w 918794"/>
                <a:gd name="connsiteY2" fmla="*/ 2011680 h 3432516"/>
                <a:gd name="connsiteX3" fmla="*/ 0 w 918794"/>
                <a:gd name="connsiteY3" fmla="*/ 3432516 h 3432516"/>
              </a:gdLst>
              <a:ahLst/>
              <a:cxnLst>
                <a:cxn ang="0">
                  <a:pos x="connsiteX0" y="connsiteY0"/>
                </a:cxn>
                <a:cxn ang="0">
                  <a:pos x="connsiteX1" y="connsiteY1"/>
                </a:cxn>
                <a:cxn ang="0">
                  <a:pos x="connsiteX2" y="connsiteY2"/>
                </a:cxn>
                <a:cxn ang="0">
                  <a:pos x="connsiteX3" y="connsiteY3"/>
                </a:cxn>
              </a:cxnLst>
              <a:rect l="l" t="t" r="r" b="b"/>
              <a:pathLst>
                <a:path w="918794" h="3432516">
                  <a:moveTo>
                    <a:pt x="815926" y="0"/>
                  </a:moveTo>
                  <a:cubicBezTo>
                    <a:pt x="582637" y="381000"/>
                    <a:pt x="349348" y="762000"/>
                    <a:pt x="365760" y="1097280"/>
                  </a:cubicBezTo>
                  <a:cubicBezTo>
                    <a:pt x="382172" y="1432560"/>
                    <a:pt x="975360" y="1622474"/>
                    <a:pt x="914400" y="2011680"/>
                  </a:cubicBezTo>
                  <a:cubicBezTo>
                    <a:pt x="853440" y="2400886"/>
                    <a:pt x="426720" y="2916701"/>
                    <a:pt x="0" y="3432516"/>
                  </a:cubicBezTo>
                </a:path>
              </a:pathLst>
            </a:cu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Freeform: Shape 41">
              <a:extLst>
                <a:ext uri="{FF2B5EF4-FFF2-40B4-BE49-F238E27FC236}">
                  <a16:creationId xmlns:a16="http://schemas.microsoft.com/office/drawing/2014/main" id="{6E061B13-C2C7-CCE4-60C3-96C12740CE9E}"/>
                </a:ext>
              </a:extLst>
            </p:cNvPr>
            <p:cNvSpPr/>
            <p:nvPr/>
          </p:nvSpPr>
          <p:spPr>
            <a:xfrm flipH="1">
              <a:off x="4843680" y="1209822"/>
              <a:ext cx="918794" cy="2219178"/>
            </a:xfrm>
            <a:custGeom>
              <a:avLst/>
              <a:gdLst>
                <a:gd name="connsiteX0" fmla="*/ 815926 w 918794"/>
                <a:gd name="connsiteY0" fmla="*/ 0 h 3432516"/>
                <a:gd name="connsiteX1" fmla="*/ 365760 w 918794"/>
                <a:gd name="connsiteY1" fmla="*/ 1097280 h 3432516"/>
                <a:gd name="connsiteX2" fmla="*/ 914400 w 918794"/>
                <a:gd name="connsiteY2" fmla="*/ 2011680 h 3432516"/>
                <a:gd name="connsiteX3" fmla="*/ 0 w 918794"/>
                <a:gd name="connsiteY3" fmla="*/ 3432516 h 3432516"/>
              </a:gdLst>
              <a:ahLst/>
              <a:cxnLst>
                <a:cxn ang="0">
                  <a:pos x="connsiteX0" y="connsiteY0"/>
                </a:cxn>
                <a:cxn ang="0">
                  <a:pos x="connsiteX1" y="connsiteY1"/>
                </a:cxn>
                <a:cxn ang="0">
                  <a:pos x="connsiteX2" y="connsiteY2"/>
                </a:cxn>
                <a:cxn ang="0">
                  <a:pos x="connsiteX3" y="connsiteY3"/>
                </a:cxn>
              </a:cxnLst>
              <a:rect l="l" t="t" r="r" b="b"/>
              <a:pathLst>
                <a:path w="918794" h="3432516">
                  <a:moveTo>
                    <a:pt x="815926" y="0"/>
                  </a:moveTo>
                  <a:cubicBezTo>
                    <a:pt x="582637" y="381000"/>
                    <a:pt x="349348" y="762000"/>
                    <a:pt x="365760" y="1097280"/>
                  </a:cubicBezTo>
                  <a:cubicBezTo>
                    <a:pt x="382172" y="1432560"/>
                    <a:pt x="975360" y="1622474"/>
                    <a:pt x="914400" y="2011680"/>
                  </a:cubicBezTo>
                  <a:cubicBezTo>
                    <a:pt x="853440" y="2400886"/>
                    <a:pt x="426720" y="2916701"/>
                    <a:pt x="0" y="3432516"/>
                  </a:cubicBezTo>
                </a:path>
              </a:pathLst>
            </a:custGeom>
            <a:no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43" name="Straight Connector 42">
              <a:extLst>
                <a:ext uri="{FF2B5EF4-FFF2-40B4-BE49-F238E27FC236}">
                  <a16:creationId xmlns:a16="http://schemas.microsoft.com/office/drawing/2014/main" id="{9B2781F9-3C75-5452-F951-5B1DD14CC9D1}"/>
                </a:ext>
              </a:extLst>
            </p:cNvPr>
            <p:cNvCxnSpPr>
              <a:cxnSpLocks/>
              <a:stCxn id="42" idx="0"/>
              <a:endCxn id="41" idx="3"/>
            </p:cNvCxnSpPr>
            <p:nvPr/>
          </p:nvCxnSpPr>
          <p:spPr>
            <a:xfrm flipH="1">
              <a:off x="3699803" y="1209822"/>
              <a:ext cx="1246745" cy="22191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AD2E795-27BA-5A6D-530A-0CD057053E11}"/>
                </a:ext>
              </a:extLst>
            </p:cNvPr>
            <p:cNvCxnSpPr>
              <a:cxnSpLocks/>
              <a:stCxn id="41" idx="0"/>
              <a:endCxn id="42" idx="3"/>
            </p:cNvCxnSpPr>
            <p:nvPr/>
          </p:nvCxnSpPr>
          <p:spPr>
            <a:xfrm>
              <a:off x="4515729" y="1209822"/>
              <a:ext cx="1246745" cy="2219178"/>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pic>
        <p:nvPicPr>
          <p:cNvPr id="63" name="Graphic 62" descr="Lightning bolt with solid fill">
            <a:extLst>
              <a:ext uri="{FF2B5EF4-FFF2-40B4-BE49-F238E27FC236}">
                <a16:creationId xmlns:a16="http://schemas.microsoft.com/office/drawing/2014/main" id="{3F5F992C-7EFA-A117-A23B-64FEB4EA5C8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322121" y="5191211"/>
            <a:ext cx="914400" cy="914400"/>
          </a:xfrm>
          <a:prstGeom prst="rect">
            <a:avLst/>
          </a:prstGeom>
        </p:spPr>
      </p:pic>
      <p:sp>
        <p:nvSpPr>
          <p:cNvPr id="64" name="TextBox 63">
            <a:extLst>
              <a:ext uri="{FF2B5EF4-FFF2-40B4-BE49-F238E27FC236}">
                <a16:creationId xmlns:a16="http://schemas.microsoft.com/office/drawing/2014/main" id="{7923AFB4-90EB-8ED4-E277-E53FAB2AA7F9}"/>
              </a:ext>
            </a:extLst>
          </p:cNvPr>
          <p:cNvSpPr txBox="1"/>
          <p:nvPr/>
        </p:nvSpPr>
        <p:spPr>
          <a:xfrm>
            <a:off x="7074753" y="4352099"/>
            <a:ext cx="1331390" cy="307777"/>
          </a:xfrm>
          <a:prstGeom prst="rect">
            <a:avLst/>
          </a:prstGeom>
          <a:noFill/>
        </p:spPr>
        <p:txBody>
          <a:bodyPr wrap="none" rtlCol="0">
            <a:spAutoFit/>
          </a:bodyPr>
          <a:lstStyle/>
          <a:p>
            <a:r>
              <a:rPr lang="en-US" sz="1400" dirty="0">
                <a:solidFill>
                  <a:schemeClr val="bg1"/>
                </a:solidFill>
                <a:latin typeface="Cambria Math" panose="02040503050406030204" pitchFamily="18" charset="0"/>
                <a:ea typeface="Cambria Math" panose="02040503050406030204" pitchFamily="18" charset="0"/>
              </a:rPr>
              <a:t>Learn more </a:t>
            </a:r>
            <a:r>
              <a:rPr lang="en-US" sz="1400" dirty="0">
                <a:solidFill>
                  <a:schemeClr val="bg1"/>
                </a:solidFill>
                <a:latin typeface="Cambria Math" panose="02040503050406030204" pitchFamily="18" charset="0"/>
                <a:ea typeface="Cambria Math" panose="02040503050406030204" pitchFamily="18" charset="0"/>
                <a:sym typeface="Wingdings" panose="05000000000000000000" pitchFamily="2" charset="2"/>
              </a:rPr>
              <a:t> </a:t>
            </a:r>
            <a:endParaRPr lang="en-US" sz="1400" dirty="0">
              <a:solidFill>
                <a:schemeClr val="bg1"/>
              </a:solidFill>
              <a:latin typeface="Cambria Math" panose="02040503050406030204" pitchFamily="18" charset="0"/>
              <a:ea typeface="Cambria Math" panose="02040503050406030204" pitchFamily="18" charset="0"/>
            </a:endParaRPr>
          </a:p>
        </p:txBody>
      </p:sp>
      <p:grpSp>
        <p:nvGrpSpPr>
          <p:cNvPr id="83" name="Group 82">
            <a:extLst>
              <a:ext uri="{FF2B5EF4-FFF2-40B4-BE49-F238E27FC236}">
                <a16:creationId xmlns:a16="http://schemas.microsoft.com/office/drawing/2014/main" id="{2B7CC322-640B-6B89-F522-32BBD07A048B}"/>
              </a:ext>
            </a:extLst>
          </p:cNvPr>
          <p:cNvGrpSpPr/>
          <p:nvPr/>
        </p:nvGrpSpPr>
        <p:grpSpPr>
          <a:xfrm>
            <a:off x="3488683" y="5191211"/>
            <a:ext cx="752606" cy="747714"/>
            <a:chOff x="3488683" y="5191211"/>
            <a:chExt cx="752606" cy="747714"/>
          </a:xfrm>
        </p:grpSpPr>
        <p:sp>
          <p:nvSpPr>
            <p:cNvPr id="66" name="Rectangle 65">
              <a:extLst>
                <a:ext uri="{FF2B5EF4-FFF2-40B4-BE49-F238E27FC236}">
                  <a16:creationId xmlns:a16="http://schemas.microsoft.com/office/drawing/2014/main" id="{0E111A15-42DB-59FF-00F2-ECD3238E8D0B}"/>
                </a:ext>
              </a:extLst>
            </p:cNvPr>
            <p:cNvSpPr/>
            <p:nvPr/>
          </p:nvSpPr>
          <p:spPr>
            <a:xfrm>
              <a:off x="3488683" y="5191211"/>
              <a:ext cx="247302" cy="246842"/>
            </a:xfrm>
            <a:prstGeom prst="rect">
              <a:avLst/>
            </a:prstGeom>
            <a:solidFill>
              <a:schemeClr val="accent4">
                <a:lumMod val="20000"/>
                <a:lumOff val="80000"/>
              </a:schemeClr>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4E113D81-9BCF-F3EB-37A4-0F6A7E86EF98}"/>
                </a:ext>
              </a:extLst>
            </p:cNvPr>
            <p:cNvSpPr/>
            <p:nvPr/>
          </p:nvSpPr>
          <p:spPr>
            <a:xfrm>
              <a:off x="3488683" y="5692083"/>
              <a:ext cx="247302" cy="246842"/>
            </a:xfrm>
            <a:prstGeom prst="rect">
              <a:avLst/>
            </a:prstGeom>
            <a:solidFill>
              <a:schemeClr val="accent4">
                <a:lumMod val="20000"/>
                <a:lumOff val="80000"/>
              </a:schemeClr>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a:extLst>
                <a:ext uri="{FF2B5EF4-FFF2-40B4-BE49-F238E27FC236}">
                  <a16:creationId xmlns:a16="http://schemas.microsoft.com/office/drawing/2014/main" id="{C51CE13E-5208-35E8-FD90-E24B703087D3}"/>
                </a:ext>
              </a:extLst>
            </p:cNvPr>
            <p:cNvSpPr/>
            <p:nvPr/>
          </p:nvSpPr>
          <p:spPr>
            <a:xfrm>
              <a:off x="3488683" y="5448681"/>
              <a:ext cx="247302" cy="246842"/>
            </a:xfrm>
            <a:prstGeom prst="rect">
              <a:avLst/>
            </a:prstGeom>
            <a:solidFill>
              <a:schemeClr val="accent4">
                <a:lumMod val="20000"/>
                <a:lumOff val="80000"/>
              </a:schemeClr>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5D4A1ED6-373B-CC90-D204-7E71E9B75024}"/>
                </a:ext>
              </a:extLst>
            </p:cNvPr>
            <p:cNvSpPr/>
            <p:nvPr/>
          </p:nvSpPr>
          <p:spPr>
            <a:xfrm>
              <a:off x="3748369" y="5191211"/>
              <a:ext cx="247302" cy="246842"/>
            </a:xfrm>
            <a:prstGeom prst="rect">
              <a:avLst/>
            </a:prstGeom>
            <a:solidFill>
              <a:schemeClr val="accent4">
                <a:lumMod val="20000"/>
                <a:lumOff val="80000"/>
              </a:schemeClr>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E5D67E4B-16A6-3E55-13EF-DD8A55591B05}"/>
                </a:ext>
              </a:extLst>
            </p:cNvPr>
            <p:cNvSpPr/>
            <p:nvPr/>
          </p:nvSpPr>
          <p:spPr>
            <a:xfrm>
              <a:off x="3748369" y="5692083"/>
              <a:ext cx="247302" cy="246842"/>
            </a:xfrm>
            <a:prstGeom prst="rect">
              <a:avLst/>
            </a:prstGeom>
            <a:solidFill>
              <a:schemeClr val="accent4">
                <a:lumMod val="20000"/>
                <a:lumOff val="80000"/>
              </a:schemeClr>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81F272ED-CBC1-ACA9-5114-15869A2E6ED0}"/>
                </a:ext>
              </a:extLst>
            </p:cNvPr>
            <p:cNvSpPr/>
            <p:nvPr/>
          </p:nvSpPr>
          <p:spPr>
            <a:xfrm>
              <a:off x="3748369" y="5448681"/>
              <a:ext cx="247302" cy="246842"/>
            </a:xfrm>
            <a:prstGeom prst="rect">
              <a:avLst/>
            </a:prstGeom>
            <a:solidFill>
              <a:schemeClr val="accent4">
                <a:lumMod val="20000"/>
                <a:lumOff val="80000"/>
              </a:schemeClr>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6EE3B84C-CF18-A771-22F9-694D3B7A66A1}"/>
                </a:ext>
              </a:extLst>
            </p:cNvPr>
            <p:cNvSpPr/>
            <p:nvPr/>
          </p:nvSpPr>
          <p:spPr>
            <a:xfrm>
              <a:off x="3993987" y="5191211"/>
              <a:ext cx="247302" cy="246842"/>
            </a:xfrm>
            <a:prstGeom prst="rect">
              <a:avLst/>
            </a:prstGeom>
            <a:solidFill>
              <a:schemeClr val="accent4">
                <a:lumMod val="20000"/>
                <a:lumOff val="80000"/>
              </a:schemeClr>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DAF8ED93-BBB1-C744-D042-F7912A1C7CB6}"/>
                </a:ext>
              </a:extLst>
            </p:cNvPr>
            <p:cNvSpPr/>
            <p:nvPr/>
          </p:nvSpPr>
          <p:spPr>
            <a:xfrm>
              <a:off x="3993987" y="5692083"/>
              <a:ext cx="247302" cy="246842"/>
            </a:xfrm>
            <a:prstGeom prst="rect">
              <a:avLst/>
            </a:prstGeom>
            <a:solidFill>
              <a:schemeClr val="accent4">
                <a:lumMod val="20000"/>
                <a:lumOff val="80000"/>
              </a:schemeClr>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AB7044F9-9C99-50F1-8FC5-CB33BC56FF62}"/>
                </a:ext>
              </a:extLst>
            </p:cNvPr>
            <p:cNvSpPr/>
            <p:nvPr/>
          </p:nvSpPr>
          <p:spPr>
            <a:xfrm>
              <a:off x="3993987" y="5448681"/>
              <a:ext cx="247302" cy="246842"/>
            </a:xfrm>
            <a:prstGeom prst="rect">
              <a:avLst/>
            </a:prstGeom>
            <a:solidFill>
              <a:schemeClr val="accent4">
                <a:lumMod val="20000"/>
                <a:lumOff val="80000"/>
              </a:schemeClr>
            </a:solidFill>
            <a:ln w="3810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6" name="Group 85">
            <a:extLst>
              <a:ext uri="{FF2B5EF4-FFF2-40B4-BE49-F238E27FC236}">
                <a16:creationId xmlns:a16="http://schemas.microsoft.com/office/drawing/2014/main" id="{65E569E1-9461-8298-C449-C8BEC4746B0B}"/>
              </a:ext>
            </a:extLst>
          </p:cNvPr>
          <p:cNvGrpSpPr/>
          <p:nvPr/>
        </p:nvGrpSpPr>
        <p:grpSpPr>
          <a:xfrm>
            <a:off x="9121837" y="5060018"/>
            <a:ext cx="858161" cy="878907"/>
            <a:chOff x="9108836" y="5219347"/>
            <a:chExt cx="858161" cy="878907"/>
          </a:xfrm>
        </p:grpSpPr>
        <p:sp>
          <p:nvSpPr>
            <p:cNvPr id="84" name="TextBox 83">
              <a:extLst>
                <a:ext uri="{FF2B5EF4-FFF2-40B4-BE49-F238E27FC236}">
                  <a16:creationId xmlns:a16="http://schemas.microsoft.com/office/drawing/2014/main" id="{C0F768B2-A8FE-AB3F-386B-C1B1332A7665}"/>
                </a:ext>
              </a:extLst>
            </p:cNvPr>
            <p:cNvSpPr txBox="1"/>
            <p:nvPr/>
          </p:nvSpPr>
          <p:spPr>
            <a:xfrm>
              <a:off x="9108836" y="5219347"/>
              <a:ext cx="561372" cy="769441"/>
            </a:xfrm>
            <a:prstGeom prst="rect">
              <a:avLst/>
            </a:prstGeom>
            <a:noFill/>
          </p:spPr>
          <p:txBody>
            <a:bodyPr wrap="none" rtlCol="0">
              <a:spAutoFit/>
            </a:bodyPr>
            <a:lstStyle/>
            <a:p>
              <a:r>
                <a:rPr lang="en-US" sz="4400" dirty="0">
                  <a:latin typeface="Times New Roman" panose="02020603050405020304" pitchFamily="18" charset="0"/>
                  <a:ea typeface="Cambria Math" panose="02040503050406030204" pitchFamily="18" charset="0"/>
                  <a:cs typeface="Times New Roman" panose="02020603050405020304" pitchFamily="18" charset="0"/>
                </a:rPr>
                <a:t>C</a:t>
              </a:r>
            </a:p>
          </p:txBody>
        </p:sp>
        <p:sp>
          <p:nvSpPr>
            <p:cNvPr id="85" name="TextBox 84">
              <a:extLst>
                <a:ext uri="{FF2B5EF4-FFF2-40B4-BE49-F238E27FC236}">
                  <a16:creationId xmlns:a16="http://schemas.microsoft.com/office/drawing/2014/main" id="{78AA4010-4481-62B5-C0F8-0716B2F8BA61}"/>
                </a:ext>
              </a:extLst>
            </p:cNvPr>
            <p:cNvSpPr txBox="1"/>
            <p:nvPr/>
          </p:nvSpPr>
          <p:spPr>
            <a:xfrm>
              <a:off x="9405625" y="5328813"/>
              <a:ext cx="561372" cy="769441"/>
            </a:xfrm>
            <a:prstGeom prst="rect">
              <a:avLst/>
            </a:prstGeom>
            <a:noFill/>
          </p:spPr>
          <p:txBody>
            <a:bodyPr wrap="none" rtlCol="0">
              <a:spAutoFit/>
            </a:bodyPr>
            <a:lstStyle/>
            <a:p>
              <a:r>
                <a:rPr lang="en-US" sz="4400" dirty="0">
                  <a:latin typeface="Times New Roman" panose="02020603050405020304" pitchFamily="18" charset="0"/>
                  <a:ea typeface="Cambria Math" panose="02040503050406030204" pitchFamily="18" charset="0"/>
                  <a:cs typeface="Times New Roman" panose="02020603050405020304" pitchFamily="18" charset="0"/>
                </a:rPr>
                <a:t>C</a:t>
              </a:r>
            </a:p>
          </p:txBody>
        </p:sp>
      </p:grpSp>
    </p:spTree>
    <p:extLst>
      <p:ext uri="{BB962C8B-B14F-4D97-AF65-F5344CB8AC3E}">
        <p14:creationId xmlns:p14="http://schemas.microsoft.com/office/powerpoint/2010/main" val="38956145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1783126-5F1A-066C-8F99-15A0CAA11E89}"/>
              </a:ext>
            </a:extLst>
          </p:cNvPr>
          <p:cNvGrpSpPr/>
          <p:nvPr/>
        </p:nvGrpSpPr>
        <p:grpSpPr>
          <a:xfrm>
            <a:off x="1123064" y="1171111"/>
            <a:ext cx="822960" cy="822960"/>
            <a:chOff x="2867267" y="2626823"/>
            <a:chExt cx="1353531" cy="1371600"/>
          </a:xfrm>
          <a:solidFill>
            <a:schemeClr val="accent2"/>
          </a:solidFill>
        </p:grpSpPr>
        <p:sp>
          <p:nvSpPr>
            <p:cNvPr id="5" name="Oval 4">
              <a:extLst>
                <a:ext uri="{FF2B5EF4-FFF2-40B4-BE49-F238E27FC236}">
                  <a16:creationId xmlns:a16="http://schemas.microsoft.com/office/drawing/2014/main" id="{77B41479-0080-277D-4934-A30EE73AAC8D}"/>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33E2138E-4425-8D92-8D1F-D2E60345D48A}"/>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B9DBB8C0-75BF-E05D-C9F8-45B7A1B7340C}"/>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D70720F7-493E-DB71-CEEB-0FE180942377}"/>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2AC8E26-6F88-ABEA-69F6-E2805F4C88A0}"/>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75A510F7-0645-ACDD-2AC3-8C03C24CB048}"/>
              </a:ext>
            </a:extLst>
          </p:cNvPr>
          <p:cNvSpPr txBox="1"/>
          <p:nvPr/>
        </p:nvSpPr>
        <p:spPr>
          <a:xfrm>
            <a:off x="2123422" y="1309157"/>
            <a:ext cx="2383794"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Product Crafts</a:t>
            </a:r>
          </a:p>
        </p:txBody>
      </p:sp>
      <p:grpSp>
        <p:nvGrpSpPr>
          <p:cNvPr id="11" name="Group 10">
            <a:extLst>
              <a:ext uri="{FF2B5EF4-FFF2-40B4-BE49-F238E27FC236}">
                <a16:creationId xmlns:a16="http://schemas.microsoft.com/office/drawing/2014/main" id="{30FF2A86-38BA-E607-6392-772AF59A0960}"/>
              </a:ext>
            </a:extLst>
          </p:cNvPr>
          <p:cNvGrpSpPr/>
          <p:nvPr/>
        </p:nvGrpSpPr>
        <p:grpSpPr>
          <a:xfrm>
            <a:off x="1214798" y="3291440"/>
            <a:ext cx="4306381" cy="923330"/>
            <a:chOff x="7202131" y="5458332"/>
            <a:chExt cx="4306381" cy="923330"/>
          </a:xfrm>
        </p:grpSpPr>
        <p:pic>
          <p:nvPicPr>
            <p:cNvPr id="12" name="Graphic 11" descr="Fuel with solid fill">
              <a:extLst>
                <a:ext uri="{FF2B5EF4-FFF2-40B4-BE49-F238E27FC236}">
                  <a16:creationId xmlns:a16="http://schemas.microsoft.com/office/drawing/2014/main" id="{B0BF6CD4-15AB-C161-8BD8-AF1BA116EEB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202131" y="5643596"/>
              <a:ext cx="640080" cy="640080"/>
            </a:xfrm>
            <a:prstGeom prst="rect">
              <a:avLst/>
            </a:prstGeom>
          </p:spPr>
        </p:pic>
        <p:pic>
          <p:nvPicPr>
            <p:cNvPr id="13" name="Graphic 12" descr="Statistics with solid fill">
              <a:extLst>
                <a:ext uri="{FF2B5EF4-FFF2-40B4-BE49-F238E27FC236}">
                  <a16:creationId xmlns:a16="http://schemas.microsoft.com/office/drawing/2014/main" id="{A1A7F76C-11FF-7284-24CE-24850605625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8308084" y="5653375"/>
              <a:ext cx="640080" cy="640080"/>
            </a:xfrm>
            <a:prstGeom prst="rect">
              <a:avLst/>
            </a:prstGeom>
          </p:spPr>
        </p:pic>
        <p:pic>
          <p:nvPicPr>
            <p:cNvPr id="14" name="Graphic 13" descr="Statistics with solid fill">
              <a:extLst>
                <a:ext uri="{FF2B5EF4-FFF2-40B4-BE49-F238E27FC236}">
                  <a16:creationId xmlns:a16="http://schemas.microsoft.com/office/drawing/2014/main" id="{778BCDB2-D3C3-3B00-3EA7-A20DC63A084A}"/>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779378" y="5628287"/>
              <a:ext cx="640080" cy="640080"/>
            </a:xfrm>
            <a:prstGeom prst="rect">
              <a:avLst/>
            </a:prstGeom>
          </p:spPr>
        </p:pic>
        <p:sp>
          <p:nvSpPr>
            <p:cNvPr id="15" name="TextBox 14">
              <a:extLst>
                <a:ext uri="{FF2B5EF4-FFF2-40B4-BE49-F238E27FC236}">
                  <a16:creationId xmlns:a16="http://schemas.microsoft.com/office/drawing/2014/main" id="{578D64A4-1758-D89F-83F2-6657801DBDB0}"/>
                </a:ext>
              </a:extLst>
            </p:cNvPr>
            <p:cNvSpPr txBox="1"/>
            <p:nvPr/>
          </p:nvSpPr>
          <p:spPr>
            <a:xfrm>
              <a:off x="7723501" y="5458332"/>
              <a:ext cx="3785011" cy="923330"/>
            </a:xfrm>
            <a:prstGeom prst="rect">
              <a:avLst/>
            </a:prstGeom>
            <a:noFill/>
          </p:spPr>
          <p:txBody>
            <a:bodyPr wrap="none" rtlCol="0">
              <a:spAutoFit/>
            </a:bodyPr>
            <a:lstStyle/>
            <a:p>
              <a:r>
                <a:rPr lang="en-US" sz="5400" b="1" dirty="0">
                  <a:solidFill>
                    <a:schemeClr val="accent2"/>
                  </a:solidFill>
                  <a:latin typeface="Aptos Display" panose="020B0004020202020204" pitchFamily="34" charset="0"/>
                  <a:ea typeface="ADLaM Display" panose="02010000000000000000" pitchFamily="2" charset="0"/>
                  <a:cs typeface="ADLaM Display" panose="02010000000000000000" pitchFamily="2" charset="0"/>
                </a:rPr>
                <a:t> </a:t>
              </a:r>
              <a:r>
                <a:rPr lang="en-US" sz="5400" dirty="0">
                  <a:solidFill>
                    <a:schemeClr val="bg1"/>
                  </a:solidFill>
                  <a:latin typeface="Aptos Display" panose="020B0004020202020204" pitchFamily="34" charset="0"/>
                  <a:ea typeface="ADLaM Display" panose="02010000000000000000" pitchFamily="2" charset="0"/>
                  <a:cs typeface="ADLaM Display" panose="02010000000000000000" pitchFamily="2" charset="0"/>
                </a:rPr>
                <a:t>:        ::        :  </a:t>
              </a:r>
              <a:r>
                <a:rPr lang="en-US" sz="5400" dirty="0">
                  <a:solidFill>
                    <a:schemeClr val="accent2"/>
                  </a:solidFill>
                  <a:latin typeface="Aptos Display" panose="020B0004020202020204" pitchFamily="34" charset="0"/>
                  <a:ea typeface="ADLaM Display" panose="02010000000000000000" pitchFamily="2" charset="0"/>
                  <a:cs typeface="ADLaM Display" panose="02010000000000000000" pitchFamily="2" charset="0"/>
                </a:rPr>
                <a:t>?</a:t>
              </a:r>
            </a:p>
          </p:txBody>
        </p:sp>
      </p:grpSp>
      <p:sp>
        <p:nvSpPr>
          <p:cNvPr id="17" name="TextBox 16">
            <a:extLst>
              <a:ext uri="{FF2B5EF4-FFF2-40B4-BE49-F238E27FC236}">
                <a16:creationId xmlns:a16="http://schemas.microsoft.com/office/drawing/2014/main" id="{3BD5C99C-20F6-A246-F32D-3D7689A7729C}"/>
              </a:ext>
            </a:extLst>
          </p:cNvPr>
          <p:cNvSpPr txBox="1"/>
          <p:nvPr/>
        </p:nvSpPr>
        <p:spPr>
          <a:xfrm>
            <a:off x="7329270" y="3291440"/>
            <a:ext cx="3315704" cy="830997"/>
          </a:xfrm>
          <a:prstGeom prst="rect">
            <a:avLst/>
          </a:prstGeom>
          <a:noFill/>
        </p:spPr>
        <p:txBody>
          <a:bodyPr wrap="square" rtlCol="0">
            <a:spAutoFit/>
          </a:bodyPr>
          <a:lstStyle/>
          <a:p>
            <a:r>
              <a:rPr lang="en-US" sz="2400" dirty="0">
                <a:solidFill>
                  <a:schemeClr val="bg1"/>
                </a:solidFill>
                <a:latin typeface="Cambria Math" panose="02040503050406030204" pitchFamily="18" charset="0"/>
                <a:ea typeface="Cambria Math" panose="02040503050406030204" pitchFamily="18" charset="0"/>
              </a:rPr>
              <a:t>If Data is the New Oil, what is the New Data </a:t>
            </a:r>
            <a:r>
              <a:rPr lang="en-US" sz="2400" dirty="0">
                <a:solidFill>
                  <a:schemeClr val="accent2"/>
                </a:solidFill>
                <a:latin typeface="Cambria Math" panose="02040503050406030204" pitchFamily="18" charset="0"/>
                <a:ea typeface="Cambria Math" panose="02040503050406030204" pitchFamily="18" charset="0"/>
              </a:rPr>
              <a:t>?</a:t>
            </a:r>
            <a:r>
              <a:rPr lang="en-US" sz="2400" dirty="0">
                <a:solidFill>
                  <a:schemeClr val="bg1"/>
                </a:solidFill>
                <a:latin typeface="Cambria Math" panose="02040503050406030204" pitchFamily="18" charset="0"/>
                <a:ea typeface="Cambria Math" panose="02040503050406030204" pitchFamily="18" charset="0"/>
              </a:rPr>
              <a:t> </a:t>
            </a:r>
          </a:p>
        </p:txBody>
      </p:sp>
      <p:grpSp>
        <p:nvGrpSpPr>
          <p:cNvPr id="19" name="Group 18">
            <a:extLst>
              <a:ext uri="{FF2B5EF4-FFF2-40B4-BE49-F238E27FC236}">
                <a16:creationId xmlns:a16="http://schemas.microsoft.com/office/drawing/2014/main" id="{20927ED2-E447-D1A7-42B3-DD36A2D77EED}"/>
              </a:ext>
            </a:extLst>
          </p:cNvPr>
          <p:cNvGrpSpPr/>
          <p:nvPr/>
        </p:nvGrpSpPr>
        <p:grpSpPr>
          <a:xfrm>
            <a:off x="283411" y="2137347"/>
            <a:ext cx="6604693" cy="3436201"/>
            <a:chOff x="283411" y="2137347"/>
            <a:chExt cx="6604693" cy="3436201"/>
          </a:xfrm>
        </p:grpSpPr>
        <p:pic>
          <p:nvPicPr>
            <p:cNvPr id="2054" name="Picture 6" descr="Did COVID 19 enhance data as the new oil?">
              <a:extLst>
                <a:ext uri="{FF2B5EF4-FFF2-40B4-BE49-F238E27FC236}">
                  <a16:creationId xmlns:a16="http://schemas.microsoft.com/office/drawing/2014/main" id="{D51D2993-0F6C-E904-E829-BF044F65430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1346" y="2137347"/>
              <a:ext cx="6407834" cy="3436201"/>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21FACA98-356B-8787-743F-17FB2A534171}"/>
                </a:ext>
              </a:extLst>
            </p:cNvPr>
            <p:cNvSpPr txBox="1"/>
            <p:nvPr/>
          </p:nvSpPr>
          <p:spPr>
            <a:xfrm>
              <a:off x="283411" y="2157228"/>
              <a:ext cx="6604693" cy="3416320"/>
            </a:xfrm>
            <a:prstGeom prst="rect">
              <a:avLst/>
            </a:prstGeom>
            <a:noFill/>
          </p:spPr>
          <p:txBody>
            <a:bodyPr wrap="none" rtlCol="0">
              <a:spAutoFit/>
            </a:bodyPr>
            <a:lstStyle/>
            <a:p>
              <a:r>
                <a:rPr lang="en-US" dirty="0">
                  <a:solidFill>
                    <a:schemeClr val="accent3">
                      <a:lumMod val="75000"/>
                    </a:schemeClr>
                  </a:solidFill>
                </a:rPr>
                <a:t>101010101010101010101010101010101010101010101010101010</a:t>
              </a:r>
            </a:p>
            <a:p>
              <a:r>
                <a:rPr lang="en-US" dirty="0">
                  <a:solidFill>
                    <a:schemeClr val="accent3">
                      <a:lumMod val="75000"/>
                    </a:schemeClr>
                  </a:solidFill>
                </a:rPr>
                <a:t>101010101010101010101010101010101010101010101010101010</a:t>
              </a:r>
            </a:p>
            <a:p>
              <a:r>
                <a:rPr lang="en-US" dirty="0">
                  <a:solidFill>
                    <a:schemeClr val="accent3">
                      <a:lumMod val="75000"/>
                    </a:schemeClr>
                  </a:solidFill>
                </a:rPr>
                <a:t>10101010101010101010                010101010101010101010101010</a:t>
              </a:r>
            </a:p>
            <a:p>
              <a:r>
                <a:rPr lang="en-US" dirty="0">
                  <a:solidFill>
                    <a:schemeClr val="accent3">
                      <a:lumMod val="75000"/>
                    </a:schemeClr>
                  </a:solidFill>
                </a:rPr>
                <a:t>101010101010101010101         01010101010101010101010101010</a:t>
              </a:r>
            </a:p>
            <a:p>
              <a:r>
                <a:rPr lang="en-US" dirty="0">
                  <a:solidFill>
                    <a:schemeClr val="accent3">
                      <a:lumMod val="75000"/>
                    </a:schemeClr>
                  </a:solidFill>
                </a:rPr>
                <a:t>1010101010101010101010       01010101010101010101010101010</a:t>
              </a:r>
            </a:p>
            <a:p>
              <a:r>
                <a:rPr lang="en-US" dirty="0">
                  <a:solidFill>
                    <a:schemeClr val="accent3">
                      <a:lumMod val="75000"/>
                    </a:schemeClr>
                  </a:solidFill>
                </a:rPr>
                <a:t>1010101010101010101010       01010101010101010101010101010</a:t>
              </a:r>
            </a:p>
            <a:p>
              <a:r>
                <a:rPr lang="en-US" dirty="0">
                  <a:solidFill>
                    <a:schemeClr val="accent3">
                      <a:lumMod val="75000"/>
                    </a:schemeClr>
                  </a:solidFill>
                </a:rPr>
                <a:t>1010101010101010101010       01010101010101010101010101010</a:t>
              </a:r>
            </a:p>
            <a:p>
              <a:r>
                <a:rPr lang="en-US" dirty="0">
                  <a:solidFill>
                    <a:schemeClr val="accent3">
                      <a:lumMod val="75000"/>
                    </a:schemeClr>
                  </a:solidFill>
                </a:rPr>
                <a:t>101010101010101010101           1010101010101010101010101010</a:t>
              </a:r>
            </a:p>
            <a:p>
              <a:r>
                <a:rPr lang="en-US" dirty="0">
                  <a:solidFill>
                    <a:schemeClr val="accent3">
                      <a:lumMod val="75000"/>
                    </a:schemeClr>
                  </a:solidFill>
                </a:rPr>
                <a:t>10101010101                                                       101010101010101010</a:t>
              </a:r>
            </a:p>
            <a:p>
              <a:r>
                <a:rPr lang="en-US" dirty="0">
                  <a:solidFill>
                    <a:schemeClr val="accent3">
                      <a:lumMod val="75000"/>
                    </a:schemeClr>
                  </a:solidFill>
                </a:rPr>
                <a:t>10101010101                                                     0101010101010101010</a:t>
              </a:r>
            </a:p>
            <a:p>
              <a:r>
                <a:rPr lang="en-US" dirty="0">
                  <a:solidFill>
                    <a:schemeClr val="accent3">
                      <a:lumMod val="75000"/>
                    </a:schemeClr>
                  </a:solidFill>
                </a:rPr>
                <a:t>10101010101                                                     0101010101010101010</a:t>
              </a:r>
            </a:p>
            <a:p>
              <a:r>
                <a:rPr lang="en-US" dirty="0">
                  <a:solidFill>
                    <a:schemeClr val="accent3">
                      <a:lumMod val="75000"/>
                    </a:schemeClr>
                  </a:solidFill>
                </a:rPr>
                <a:t>10101010101                                                     0101010101010101010</a:t>
              </a:r>
            </a:p>
          </p:txBody>
        </p:sp>
      </p:grpSp>
    </p:spTree>
    <p:extLst>
      <p:ext uri="{BB962C8B-B14F-4D97-AF65-F5344CB8AC3E}">
        <p14:creationId xmlns:p14="http://schemas.microsoft.com/office/powerpoint/2010/main" val="4159719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1783126-5F1A-066C-8F99-15A0CAA11E89}"/>
              </a:ext>
            </a:extLst>
          </p:cNvPr>
          <p:cNvGrpSpPr/>
          <p:nvPr/>
        </p:nvGrpSpPr>
        <p:grpSpPr>
          <a:xfrm>
            <a:off x="1123064" y="1171111"/>
            <a:ext cx="822960" cy="822960"/>
            <a:chOff x="2867267" y="2626823"/>
            <a:chExt cx="1353531" cy="1371600"/>
          </a:xfrm>
          <a:solidFill>
            <a:schemeClr val="accent2"/>
          </a:solidFill>
        </p:grpSpPr>
        <p:sp>
          <p:nvSpPr>
            <p:cNvPr id="5" name="Oval 4">
              <a:extLst>
                <a:ext uri="{FF2B5EF4-FFF2-40B4-BE49-F238E27FC236}">
                  <a16:creationId xmlns:a16="http://schemas.microsoft.com/office/drawing/2014/main" id="{77B41479-0080-277D-4934-A30EE73AAC8D}"/>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33E2138E-4425-8D92-8D1F-D2E60345D48A}"/>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B9DBB8C0-75BF-E05D-C9F8-45B7A1B7340C}"/>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D70720F7-493E-DB71-CEEB-0FE180942377}"/>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2AC8E26-6F88-ABEA-69F6-E2805F4C88A0}"/>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75A510F7-0645-ACDD-2AC3-8C03C24CB048}"/>
              </a:ext>
            </a:extLst>
          </p:cNvPr>
          <p:cNvSpPr txBox="1"/>
          <p:nvPr/>
        </p:nvSpPr>
        <p:spPr>
          <a:xfrm>
            <a:off x="2123422" y="1309157"/>
            <a:ext cx="2383794"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Product Crafts</a:t>
            </a:r>
          </a:p>
        </p:txBody>
      </p:sp>
      <p:sp>
        <p:nvSpPr>
          <p:cNvPr id="17" name="TextBox 16">
            <a:extLst>
              <a:ext uri="{FF2B5EF4-FFF2-40B4-BE49-F238E27FC236}">
                <a16:creationId xmlns:a16="http://schemas.microsoft.com/office/drawing/2014/main" id="{3BD5C99C-20F6-A246-F32D-3D7689A7729C}"/>
              </a:ext>
            </a:extLst>
          </p:cNvPr>
          <p:cNvSpPr txBox="1"/>
          <p:nvPr/>
        </p:nvSpPr>
        <p:spPr>
          <a:xfrm>
            <a:off x="8018587" y="3606130"/>
            <a:ext cx="3315704" cy="461665"/>
          </a:xfrm>
          <a:prstGeom prst="rect">
            <a:avLst/>
          </a:prstGeom>
          <a:noFill/>
        </p:spPr>
        <p:txBody>
          <a:bodyPr wrap="square" rtlCol="0">
            <a:spAutoFit/>
          </a:bodyPr>
          <a:lstStyle/>
          <a:p>
            <a:r>
              <a:rPr lang="en-US" sz="2400" dirty="0">
                <a:solidFill>
                  <a:schemeClr val="bg1"/>
                </a:solidFill>
                <a:latin typeface="Cambria Math" panose="02040503050406030204" pitchFamily="18" charset="0"/>
                <a:ea typeface="Cambria Math" panose="02040503050406030204" pitchFamily="18" charset="0"/>
              </a:rPr>
              <a:t>Who is John Galt </a:t>
            </a:r>
            <a:r>
              <a:rPr lang="en-US" sz="2400" dirty="0">
                <a:solidFill>
                  <a:schemeClr val="accent2"/>
                </a:solidFill>
                <a:latin typeface="Cambria Math" panose="02040503050406030204" pitchFamily="18" charset="0"/>
                <a:ea typeface="Cambria Math" panose="02040503050406030204" pitchFamily="18" charset="0"/>
              </a:rPr>
              <a:t>?</a:t>
            </a:r>
          </a:p>
        </p:txBody>
      </p:sp>
      <p:pic>
        <p:nvPicPr>
          <p:cNvPr id="1032" name="Picture 8" descr="Premium Photo | A mysterious man in a hat and coat in the shadows">
            <a:extLst>
              <a:ext uri="{FF2B5EF4-FFF2-40B4-BE49-F238E27FC236}">
                <a16:creationId xmlns:a16="http://schemas.microsoft.com/office/drawing/2014/main" id="{B444AF55-BBC0-4A2C-3DB3-155A60F53D5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33994" y="2308790"/>
            <a:ext cx="5099208" cy="33967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1872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60606"/>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B1783126-5F1A-066C-8F99-15A0CAA11E89}"/>
              </a:ext>
            </a:extLst>
          </p:cNvPr>
          <p:cNvGrpSpPr/>
          <p:nvPr/>
        </p:nvGrpSpPr>
        <p:grpSpPr>
          <a:xfrm>
            <a:off x="1123064" y="1171111"/>
            <a:ext cx="822960" cy="822960"/>
            <a:chOff x="2867267" y="2626823"/>
            <a:chExt cx="1353531" cy="1371600"/>
          </a:xfrm>
          <a:solidFill>
            <a:schemeClr val="accent2"/>
          </a:solidFill>
        </p:grpSpPr>
        <p:sp>
          <p:nvSpPr>
            <p:cNvPr id="5" name="Oval 4">
              <a:extLst>
                <a:ext uri="{FF2B5EF4-FFF2-40B4-BE49-F238E27FC236}">
                  <a16:creationId xmlns:a16="http://schemas.microsoft.com/office/drawing/2014/main" id="{77B41479-0080-277D-4934-A30EE73AAC8D}"/>
                </a:ext>
              </a:extLst>
            </p:cNvPr>
            <p:cNvSpPr/>
            <p:nvPr/>
          </p:nvSpPr>
          <p:spPr>
            <a:xfrm rot="797477">
              <a:off x="3491082" y="2626823"/>
              <a:ext cx="301752" cy="302691"/>
            </a:xfrm>
            <a:prstGeom prst="ellipse">
              <a:avLst/>
            </a:prstGeom>
            <a:grpFill/>
            <a:ln>
              <a:solidFill>
                <a:schemeClr val="accent2"/>
              </a:solid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Oval 5">
              <a:extLst>
                <a:ext uri="{FF2B5EF4-FFF2-40B4-BE49-F238E27FC236}">
                  <a16:creationId xmlns:a16="http://schemas.microsoft.com/office/drawing/2014/main" id="{33E2138E-4425-8D92-8D1F-D2E60345D48A}"/>
                </a:ext>
              </a:extLst>
            </p:cNvPr>
            <p:cNvSpPr/>
            <p:nvPr/>
          </p:nvSpPr>
          <p:spPr>
            <a:xfrm rot="797477">
              <a:off x="2867267" y="2887997"/>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B9DBB8C0-75BF-E05D-C9F8-45B7A1B7340C}"/>
                </a:ext>
              </a:extLst>
            </p:cNvPr>
            <p:cNvSpPr/>
            <p:nvPr/>
          </p:nvSpPr>
          <p:spPr>
            <a:xfrm rot="797477">
              <a:off x="2918664" y="3549343"/>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D70720F7-493E-DB71-CEEB-0FE180942377}"/>
                </a:ext>
              </a:extLst>
            </p:cNvPr>
            <p:cNvSpPr/>
            <p:nvPr/>
          </p:nvSpPr>
          <p:spPr>
            <a:xfrm rot="797477">
              <a:off x="3573423" y="3695732"/>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22AC8E26-6F88-ABEA-69F6-E2805F4C88A0}"/>
                </a:ext>
              </a:extLst>
            </p:cNvPr>
            <p:cNvSpPr/>
            <p:nvPr/>
          </p:nvSpPr>
          <p:spPr>
            <a:xfrm rot="797477">
              <a:off x="3919046" y="3123149"/>
              <a:ext cx="301752" cy="302691"/>
            </a:xfrm>
            <a:prstGeom prst="ellipse">
              <a:avLst/>
            </a:prstGeom>
            <a:grp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TextBox 9">
            <a:extLst>
              <a:ext uri="{FF2B5EF4-FFF2-40B4-BE49-F238E27FC236}">
                <a16:creationId xmlns:a16="http://schemas.microsoft.com/office/drawing/2014/main" id="{75A510F7-0645-ACDD-2AC3-8C03C24CB048}"/>
              </a:ext>
            </a:extLst>
          </p:cNvPr>
          <p:cNvSpPr txBox="1"/>
          <p:nvPr/>
        </p:nvSpPr>
        <p:spPr>
          <a:xfrm>
            <a:off x="2123422" y="1309157"/>
            <a:ext cx="2383794"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Product Crafts</a:t>
            </a:r>
          </a:p>
        </p:txBody>
      </p:sp>
      <p:sp>
        <p:nvSpPr>
          <p:cNvPr id="17" name="TextBox 16">
            <a:extLst>
              <a:ext uri="{FF2B5EF4-FFF2-40B4-BE49-F238E27FC236}">
                <a16:creationId xmlns:a16="http://schemas.microsoft.com/office/drawing/2014/main" id="{3BD5C99C-20F6-A246-F32D-3D7689A7729C}"/>
              </a:ext>
            </a:extLst>
          </p:cNvPr>
          <p:cNvSpPr txBox="1"/>
          <p:nvPr/>
        </p:nvSpPr>
        <p:spPr>
          <a:xfrm>
            <a:off x="6865034" y="3226303"/>
            <a:ext cx="3843036" cy="830997"/>
          </a:xfrm>
          <a:prstGeom prst="rect">
            <a:avLst/>
          </a:prstGeom>
          <a:noFill/>
        </p:spPr>
        <p:txBody>
          <a:bodyPr wrap="square" rtlCol="0">
            <a:spAutoFit/>
          </a:bodyPr>
          <a:lstStyle/>
          <a:p>
            <a:pPr algn="ctr"/>
            <a:r>
              <a:rPr lang="en-US" sz="2400" dirty="0">
                <a:solidFill>
                  <a:schemeClr val="bg1"/>
                </a:solidFill>
                <a:latin typeface="Cambria Math" panose="02040503050406030204" pitchFamily="18" charset="0"/>
                <a:ea typeface="Cambria Math" panose="02040503050406030204" pitchFamily="18" charset="0"/>
              </a:rPr>
              <a:t>What did DaVinci and Tesla discuss when they met </a:t>
            </a:r>
            <a:r>
              <a:rPr lang="en-US" sz="2400" dirty="0">
                <a:solidFill>
                  <a:schemeClr val="accent2"/>
                </a:solidFill>
                <a:latin typeface="Cambria Math" panose="02040503050406030204" pitchFamily="18" charset="0"/>
                <a:ea typeface="Cambria Math" panose="02040503050406030204" pitchFamily="18" charset="0"/>
              </a:rPr>
              <a:t>?</a:t>
            </a:r>
          </a:p>
        </p:txBody>
      </p:sp>
      <p:grpSp>
        <p:nvGrpSpPr>
          <p:cNvPr id="12" name="Group 11">
            <a:extLst>
              <a:ext uri="{FF2B5EF4-FFF2-40B4-BE49-F238E27FC236}">
                <a16:creationId xmlns:a16="http://schemas.microsoft.com/office/drawing/2014/main" id="{C5C7C40B-9F58-3D1B-0542-945E5D60C6D7}"/>
              </a:ext>
            </a:extLst>
          </p:cNvPr>
          <p:cNvGrpSpPr/>
          <p:nvPr/>
        </p:nvGrpSpPr>
        <p:grpSpPr>
          <a:xfrm>
            <a:off x="1483929" y="2423600"/>
            <a:ext cx="5043479" cy="3281947"/>
            <a:chOff x="562709" y="1418622"/>
            <a:chExt cx="8393380" cy="5430129"/>
          </a:xfrm>
        </p:grpSpPr>
        <p:pic>
          <p:nvPicPr>
            <p:cNvPr id="3" name="Picture 2">
              <a:extLst>
                <a:ext uri="{FF2B5EF4-FFF2-40B4-BE49-F238E27FC236}">
                  <a16:creationId xmlns:a16="http://schemas.microsoft.com/office/drawing/2014/main" id="{928DB377-C1A3-CCD6-50C7-7D9C40B97F46}"/>
                </a:ext>
              </a:extLst>
            </p:cNvPr>
            <p:cNvPicPr>
              <a:picLocks noChangeAspect="1"/>
            </p:cNvPicPr>
            <p:nvPr/>
          </p:nvPicPr>
          <p:blipFill rotWithShape="1">
            <a:blip r:embed="rId2"/>
            <a:srcRect l="8073" t="10853" r="55462" b="9929"/>
            <a:stretch/>
          </p:blipFill>
          <p:spPr>
            <a:xfrm flipH="1">
              <a:off x="562709" y="1418622"/>
              <a:ext cx="4332849" cy="5430129"/>
            </a:xfrm>
            <a:prstGeom prst="rect">
              <a:avLst/>
            </a:prstGeom>
          </p:spPr>
        </p:pic>
        <p:pic>
          <p:nvPicPr>
            <p:cNvPr id="11" name="Picture 10">
              <a:extLst>
                <a:ext uri="{FF2B5EF4-FFF2-40B4-BE49-F238E27FC236}">
                  <a16:creationId xmlns:a16="http://schemas.microsoft.com/office/drawing/2014/main" id="{060C5941-C056-5E67-86AD-04C098D3FBDC}"/>
                </a:ext>
              </a:extLst>
            </p:cNvPr>
            <p:cNvPicPr>
              <a:picLocks noChangeAspect="1"/>
            </p:cNvPicPr>
            <p:nvPr/>
          </p:nvPicPr>
          <p:blipFill rotWithShape="1">
            <a:blip r:embed="rId2"/>
            <a:srcRect l="59464" t="10853" r="7230" b="9929"/>
            <a:stretch/>
          </p:blipFill>
          <p:spPr>
            <a:xfrm>
              <a:off x="4895558" y="1418622"/>
              <a:ext cx="4060531" cy="5430129"/>
            </a:xfrm>
            <a:prstGeom prst="rect">
              <a:avLst/>
            </a:prstGeom>
          </p:spPr>
        </p:pic>
      </p:grpSp>
    </p:spTree>
    <p:extLst>
      <p:ext uri="{BB962C8B-B14F-4D97-AF65-F5344CB8AC3E}">
        <p14:creationId xmlns:p14="http://schemas.microsoft.com/office/powerpoint/2010/main" val="32456770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C1622"/>
        </a:solidFill>
        <a:effectLst/>
      </p:bgPr>
    </p:bg>
    <p:spTree>
      <p:nvGrpSpPr>
        <p:cNvPr id="1" name=""/>
        <p:cNvGrpSpPr/>
        <p:nvPr/>
      </p:nvGrpSpPr>
      <p:grpSpPr>
        <a:xfrm>
          <a:off x="0" y="0"/>
          <a:ext cx="0" cy="0"/>
          <a:chOff x="0" y="0"/>
          <a:chExt cx="0" cy="0"/>
        </a:xfrm>
      </p:grpSpPr>
      <p:pic>
        <p:nvPicPr>
          <p:cNvPr id="3" name="Picture 2" descr="A person in a hat&#10;&#10;Description automatically generated">
            <a:extLst>
              <a:ext uri="{FF2B5EF4-FFF2-40B4-BE49-F238E27FC236}">
                <a16:creationId xmlns:a16="http://schemas.microsoft.com/office/drawing/2014/main" id="{EB8D7299-BFE7-5179-C5EA-4E4AB92432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8760"/>
            <a:ext cx="12192000" cy="6380480"/>
          </a:xfrm>
          <a:prstGeom prst="rect">
            <a:avLst/>
          </a:prstGeom>
        </p:spPr>
      </p:pic>
      <p:grpSp>
        <p:nvGrpSpPr>
          <p:cNvPr id="5" name="Group 4">
            <a:extLst>
              <a:ext uri="{FF2B5EF4-FFF2-40B4-BE49-F238E27FC236}">
                <a16:creationId xmlns:a16="http://schemas.microsoft.com/office/drawing/2014/main" id="{FC1067A3-E4D8-E54F-323F-8E8DE61C1074}"/>
              </a:ext>
            </a:extLst>
          </p:cNvPr>
          <p:cNvGrpSpPr/>
          <p:nvPr/>
        </p:nvGrpSpPr>
        <p:grpSpPr>
          <a:xfrm>
            <a:off x="1123064" y="1171111"/>
            <a:ext cx="365760" cy="365760"/>
            <a:chOff x="2867267" y="2626823"/>
            <a:chExt cx="1353531" cy="1371600"/>
          </a:xfrm>
          <a:solidFill>
            <a:schemeClr val="bg2">
              <a:lumMod val="50000"/>
            </a:schemeClr>
          </a:solidFill>
        </p:grpSpPr>
        <p:sp>
          <p:nvSpPr>
            <p:cNvPr id="6" name="Oval 5">
              <a:extLst>
                <a:ext uri="{FF2B5EF4-FFF2-40B4-BE49-F238E27FC236}">
                  <a16:creationId xmlns:a16="http://schemas.microsoft.com/office/drawing/2014/main" id="{D9AB29F0-D134-413B-9EB0-8A8F3549E9F8}"/>
                </a:ext>
              </a:extLst>
            </p:cNvPr>
            <p:cNvSpPr/>
            <p:nvPr/>
          </p:nvSpPr>
          <p:spPr>
            <a:xfrm rot="797477">
              <a:off x="3491082" y="2626823"/>
              <a:ext cx="301752" cy="302691"/>
            </a:xfrm>
            <a:prstGeom prst="ellipse">
              <a:avLst/>
            </a:prstGeom>
            <a:grp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val 6">
              <a:extLst>
                <a:ext uri="{FF2B5EF4-FFF2-40B4-BE49-F238E27FC236}">
                  <a16:creationId xmlns:a16="http://schemas.microsoft.com/office/drawing/2014/main" id="{57CF810B-F082-9B82-A0C9-A219346FAD2C}"/>
                </a:ext>
              </a:extLst>
            </p:cNvPr>
            <p:cNvSpPr/>
            <p:nvPr/>
          </p:nvSpPr>
          <p:spPr>
            <a:xfrm rot="797477">
              <a:off x="2867267" y="2887997"/>
              <a:ext cx="301752" cy="30269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33C1D3F8-9EC3-CF9D-A7D8-BD6B86F9DD1C}"/>
                </a:ext>
              </a:extLst>
            </p:cNvPr>
            <p:cNvSpPr/>
            <p:nvPr/>
          </p:nvSpPr>
          <p:spPr>
            <a:xfrm rot="797477">
              <a:off x="2918664" y="3549343"/>
              <a:ext cx="301752" cy="30269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CC07BBD7-ACF2-CC6D-F3E9-88DFA19D6F8E}"/>
                </a:ext>
              </a:extLst>
            </p:cNvPr>
            <p:cNvSpPr/>
            <p:nvPr/>
          </p:nvSpPr>
          <p:spPr>
            <a:xfrm rot="797477">
              <a:off x="3573423" y="3695732"/>
              <a:ext cx="301752" cy="30269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91B0A7E1-D3B2-EE72-6009-90AE771FD127}"/>
                </a:ext>
              </a:extLst>
            </p:cNvPr>
            <p:cNvSpPr/>
            <p:nvPr/>
          </p:nvSpPr>
          <p:spPr>
            <a:xfrm rot="797477">
              <a:off x="3919046" y="3123149"/>
              <a:ext cx="301752" cy="30269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id="{290BAFCE-880A-47ED-1BA5-34645476FECD}"/>
              </a:ext>
            </a:extLst>
          </p:cNvPr>
          <p:cNvSpPr txBox="1"/>
          <p:nvPr/>
        </p:nvSpPr>
        <p:spPr>
          <a:xfrm>
            <a:off x="2123422" y="1309157"/>
            <a:ext cx="2383794" cy="523220"/>
          </a:xfrm>
          <a:prstGeom prst="rect">
            <a:avLst/>
          </a:prstGeom>
          <a:noFill/>
        </p:spPr>
        <p:txBody>
          <a:bodyPr wrap="none" rtlCol="0">
            <a:spAutoFit/>
          </a:bodyPr>
          <a:lstStyle/>
          <a:p>
            <a:r>
              <a:rPr lang="en-US" sz="2800" dirty="0">
                <a:solidFill>
                  <a:schemeClr val="bg1"/>
                </a:solidFill>
                <a:latin typeface="Cambria Math" panose="02040503050406030204" pitchFamily="18" charset="0"/>
                <a:ea typeface="Cambria Math" panose="02040503050406030204" pitchFamily="18" charset="0"/>
              </a:rPr>
              <a:t>Product Crafts</a:t>
            </a:r>
          </a:p>
        </p:txBody>
      </p:sp>
      <p:grpSp>
        <p:nvGrpSpPr>
          <p:cNvPr id="18" name="Group 17">
            <a:extLst>
              <a:ext uri="{FF2B5EF4-FFF2-40B4-BE49-F238E27FC236}">
                <a16:creationId xmlns:a16="http://schemas.microsoft.com/office/drawing/2014/main" id="{81C985BF-263D-C71E-190E-6DDB0373CD7A}"/>
              </a:ext>
            </a:extLst>
          </p:cNvPr>
          <p:cNvGrpSpPr/>
          <p:nvPr/>
        </p:nvGrpSpPr>
        <p:grpSpPr>
          <a:xfrm>
            <a:off x="10767142" y="552672"/>
            <a:ext cx="375659" cy="376482"/>
            <a:chOff x="10767142" y="552672"/>
            <a:chExt cx="375659" cy="376482"/>
          </a:xfrm>
        </p:grpSpPr>
        <p:sp>
          <p:nvSpPr>
            <p:cNvPr id="13" name="Oval 12">
              <a:extLst>
                <a:ext uri="{FF2B5EF4-FFF2-40B4-BE49-F238E27FC236}">
                  <a16:creationId xmlns:a16="http://schemas.microsoft.com/office/drawing/2014/main" id="{D13750F1-3E0F-9F6A-8B7F-915353F61034}"/>
                </a:ext>
              </a:extLst>
            </p:cNvPr>
            <p:cNvSpPr/>
            <p:nvPr/>
          </p:nvSpPr>
          <p:spPr>
            <a:xfrm rot="797477">
              <a:off x="10935713" y="552672"/>
              <a:ext cx="91440" cy="91440"/>
            </a:xfrm>
            <a:prstGeom prst="ellipse">
              <a:avLst/>
            </a:prstGeom>
            <a:solidFill>
              <a:schemeClr val="bg2">
                <a:lumMod val="5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a:extLst>
                <a:ext uri="{FF2B5EF4-FFF2-40B4-BE49-F238E27FC236}">
                  <a16:creationId xmlns:a16="http://schemas.microsoft.com/office/drawing/2014/main" id="{7A074BBA-FCE3-6856-A3E2-F8818FBC4111}"/>
                </a:ext>
              </a:extLst>
            </p:cNvPr>
            <p:cNvSpPr/>
            <p:nvPr/>
          </p:nvSpPr>
          <p:spPr>
            <a:xfrm rot="797477">
              <a:off x="10767142" y="622318"/>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1E659B9-95FB-44FC-7758-8B42B9D11BF1}"/>
                </a:ext>
              </a:extLst>
            </p:cNvPr>
            <p:cNvSpPr/>
            <p:nvPr/>
          </p:nvSpPr>
          <p:spPr>
            <a:xfrm rot="797477">
              <a:off x="10781031" y="798677"/>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05C6916-809F-B825-9AB9-00198F4336CD}"/>
                </a:ext>
              </a:extLst>
            </p:cNvPr>
            <p:cNvSpPr/>
            <p:nvPr/>
          </p:nvSpPr>
          <p:spPr>
            <a:xfrm rot="797477">
              <a:off x="10957964" y="837714"/>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97E614C0-5EA9-A6C5-BF89-9E46804ECA60}"/>
                </a:ext>
              </a:extLst>
            </p:cNvPr>
            <p:cNvSpPr/>
            <p:nvPr/>
          </p:nvSpPr>
          <p:spPr>
            <a:xfrm rot="797477">
              <a:off x="11051361" y="685026"/>
              <a:ext cx="91440" cy="91440"/>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EBA44A4A-111A-E958-E9B6-378F0FF97131}"/>
              </a:ext>
            </a:extLst>
          </p:cNvPr>
          <p:cNvGrpSpPr/>
          <p:nvPr/>
        </p:nvGrpSpPr>
        <p:grpSpPr>
          <a:xfrm>
            <a:off x="1119351" y="1173962"/>
            <a:ext cx="393947" cy="394770"/>
            <a:chOff x="1119351" y="1173962"/>
            <a:chExt cx="393947" cy="394770"/>
          </a:xfrm>
        </p:grpSpPr>
        <p:sp>
          <p:nvSpPr>
            <p:cNvPr id="20" name="Oval 19">
              <a:extLst>
                <a:ext uri="{FF2B5EF4-FFF2-40B4-BE49-F238E27FC236}">
                  <a16:creationId xmlns:a16="http://schemas.microsoft.com/office/drawing/2014/main" id="{9C3FCD2D-42EB-C152-DDC4-30AAF839A19F}"/>
                </a:ext>
              </a:extLst>
            </p:cNvPr>
            <p:cNvSpPr/>
            <p:nvPr/>
          </p:nvSpPr>
          <p:spPr>
            <a:xfrm rot="797477">
              <a:off x="1287922" y="1173962"/>
              <a:ext cx="109728" cy="109728"/>
            </a:xfrm>
            <a:prstGeom prst="ellipse">
              <a:avLst/>
            </a:prstGeom>
            <a:solidFill>
              <a:schemeClr val="bg2">
                <a:lumMod val="50000"/>
              </a:schemeClr>
            </a:solidFill>
            <a:ln>
              <a:noFill/>
            </a:ln>
            <a:effectLst/>
            <a:scene3d>
              <a:camera prst="orthographicFront"/>
              <a:lightRig rig="threePt" dir="t"/>
            </a:scene3d>
            <a:sp3d prstMaterial="dkEdge"/>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38451BAC-87A4-D769-BF1F-F9C66D7C6359}"/>
                </a:ext>
              </a:extLst>
            </p:cNvPr>
            <p:cNvSpPr/>
            <p:nvPr/>
          </p:nvSpPr>
          <p:spPr>
            <a:xfrm rot="797477">
              <a:off x="1119351" y="1243608"/>
              <a:ext cx="109728" cy="109728"/>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4149310-FBAE-F465-F9A2-4251183E31FF}"/>
                </a:ext>
              </a:extLst>
            </p:cNvPr>
            <p:cNvSpPr/>
            <p:nvPr/>
          </p:nvSpPr>
          <p:spPr>
            <a:xfrm rot="797477">
              <a:off x="1133240" y="1419967"/>
              <a:ext cx="109728" cy="109728"/>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CFD30C37-D09C-78A8-D802-9045DEC1B3F2}"/>
                </a:ext>
              </a:extLst>
            </p:cNvPr>
            <p:cNvSpPr/>
            <p:nvPr/>
          </p:nvSpPr>
          <p:spPr>
            <a:xfrm rot="797477">
              <a:off x="1310173" y="1459004"/>
              <a:ext cx="109728" cy="109728"/>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98AD8F6-790F-142A-0CEA-57DB9FB4AC37}"/>
                </a:ext>
              </a:extLst>
            </p:cNvPr>
            <p:cNvSpPr/>
            <p:nvPr/>
          </p:nvSpPr>
          <p:spPr>
            <a:xfrm rot="797477">
              <a:off x="1403570" y="1306316"/>
              <a:ext cx="109728" cy="109728"/>
            </a:xfrm>
            <a:prstGeom prst="ellipse">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68331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erson in a hat&#10;&#10;Description automatically generated">
            <a:extLst>
              <a:ext uri="{FF2B5EF4-FFF2-40B4-BE49-F238E27FC236}">
                <a16:creationId xmlns:a16="http://schemas.microsoft.com/office/drawing/2014/main" id="{26B3B67D-E182-DB85-C249-156D4B6142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4187061984"/>
      </p:ext>
    </p:extLst>
  </p:cSld>
  <p:clrMapOvr>
    <a:masterClrMapping/>
  </p:clrMapOvr>
</p:sld>
</file>

<file path=ppt/theme/theme1.xml><?xml version="1.0" encoding="utf-8"?>
<a:theme xmlns:a="http://schemas.openxmlformats.org/drawingml/2006/main" name="PC title">
  <a:themeElements>
    <a:clrScheme name="Custom 5">
      <a:dk1>
        <a:srgbClr val="262626"/>
      </a:dk1>
      <a:lt1>
        <a:srgbClr val="FFFFFF"/>
      </a:lt1>
      <a:dk2>
        <a:srgbClr val="023160"/>
      </a:dk2>
      <a:lt2>
        <a:srgbClr val="F2F2F2"/>
      </a:lt2>
      <a:accent1>
        <a:srgbClr val="002060"/>
      </a:accent1>
      <a:accent2>
        <a:srgbClr val="FF3701"/>
      </a:accent2>
      <a:accent3>
        <a:srgbClr val="FFC000"/>
      </a:accent3>
      <a:accent4>
        <a:srgbClr val="7030A0"/>
      </a:accent4>
      <a:accent5>
        <a:srgbClr val="00B0F0"/>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C title" id="{179E308B-35EF-4CC7-8510-49956A05B9D9}" vid="{F782F2B9-BE96-484E-883C-3ACFEC400E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Default Theme</Template>
  <TotalTime>32039</TotalTime>
  <Words>990</Words>
  <Application>Microsoft Office PowerPoint</Application>
  <PresentationFormat>Widescreen</PresentationFormat>
  <Paragraphs>177</Paragraphs>
  <Slides>37</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37</vt:i4>
      </vt:variant>
    </vt:vector>
  </HeadingPairs>
  <TitlesOfParts>
    <vt:vector size="49" baseType="lpstr">
      <vt:lpstr>Abadi</vt:lpstr>
      <vt:lpstr>ADLaM Display</vt:lpstr>
      <vt:lpstr>Aptos</vt:lpstr>
      <vt:lpstr>Aptos Display</vt:lpstr>
      <vt:lpstr>Arial</vt:lpstr>
      <vt:lpstr>Calibri</vt:lpstr>
      <vt:lpstr>Cambria Math</vt:lpstr>
      <vt:lpstr>DM Sans 14pt</vt:lpstr>
      <vt:lpstr>DM Sans 14pt SemiBold</vt:lpstr>
      <vt:lpstr>Engravers MT</vt:lpstr>
      <vt:lpstr>Times New Roman</vt:lpstr>
      <vt:lpstr>PC title</vt:lpstr>
      <vt:lpstr>Website wireframe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Website wireframe</dc:title>
  <dc:creator>Bhavani</dc:creator>
  <cp:lastModifiedBy>Bhavani</cp:lastModifiedBy>
  <cp:revision>18</cp:revision>
  <dcterms:created xsi:type="dcterms:W3CDTF">2024-04-22T07:57:37Z</dcterms:created>
  <dcterms:modified xsi:type="dcterms:W3CDTF">2024-06-03T14:46:29Z</dcterms:modified>
</cp:coreProperties>
</file>

<file path=docProps/thumbnail.jpeg>
</file>